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336" r:id="rId2"/>
    <p:sldId id="304" r:id="rId3"/>
    <p:sldId id="343" r:id="rId4"/>
    <p:sldId id="333" r:id="rId5"/>
    <p:sldId id="377" r:id="rId6"/>
    <p:sldId id="348" r:id="rId7"/>
    <p:sldId id="260" r:id="rId8"/>
    <p:sldId id="359" r:id="rId9"/>
    <p:sldId id="349" r:id="rId10"/>
    <p:sldId id="350" r:id="rId11"/>
    <p:sldId id="352" r:id="rId12"/>
    <p:sldId id="353" r:id="rId13"/>
    <p:sldId id="354" r:id="rId14"/>
    <p:sldId id="361" r:id="rId15"/>
    <p:sldId id="369" r:id="rId16"/>
    <p:sldId id="381" r:id="rId17"/>
    <p:sldId id="362" r:id="rId18"/>
    <p:sldId id="363" r:id="rId19"/>
    <p:sldId id="367" r:id="rId20"/>
    <p:sldId id="378" r:id="rId21"/>
    <p:sldId id="358" r:id="rId22"/>
    <p:sldId id="376" r:id="rId23"/>
    <p:sldId id="382" r:id="rId24"/>
    <p:sldId id="372" r:id="rId25"/>
    <p:sldId id="356" r:id="rId26"/>
    <p:sldId id="370" r:id="rId27"/>
    <p:sldId id="360" r:id="rId28"/>
    <p:sldId id="366" r:id="rId29"/>
    <p:sldId id="374" r:id="rId30"/>
    <p:sldId id="355" r:id="rId31"/>
    <p:sldId id="379" r:id="rId32"/>
    <p:sldId id="364" r:id="rId33"/>
    <p:sldId id="380" r:id="rId34"/>
    <p:sldId id="357" r:id="rId35"/>
    <p:sldId id="25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52E"/>
    <a:srgbClr val="3DD8FF"/>
    <a:srgbClr val="43FF54"/>
    <a:srgbClr val="F98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68"/>
    <p:restoredTop sz="95735" autoAdjust="0"/>
  </p:normalViewPr>
  <p:slideViewPr>
    <p:cSldViewPr snapToGrid="0" snapToObjects="1">
      <p:cViewPr varScale="1">
        <p:scale>
          <a:sx n="97" d="100"/>
          <a:sy n="97" d="100"/>
        </p:scale>
        <p:origin x="208" y="440"/>
      </p:cViewPr>
      <p:guideLst>
        <p:guide orient="horz" pos="2160"/>
        <p:guide pos="2880"/>
      </p:guideLst>
    </p:cSldViewPr>
  </p:slideViewPr>
  <p:outlineViewPr>
    <p:cViewPr>
      <p:scale>
        <a:sx n="33" d="100"/>
        <a:sy n="33" d="100"/>
      </p:scale>
      <p:origin x="0" y="-56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9F9D6-0936-0A44-8D77-FCADF68F9906}" type="datetimeFigureOut">
              <a:rPr lang="en-US" smtClean="0"/>
              <a:t>9/16/21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A951B4-D45D-3C46-AC4A-CB7D1C8721AB}" type="slidenum">
              <a:rPr lang="en-US" smtClean="0"/>
              <a:t>‹#›</a:t>
            </a:fld>
            <a:endParaRPr lang="en-US"/>
          </a:p>
        </p:txBody>
      </p:sp>
    </p:spTree>
    <p:extLst>
      <p:ext uri="{BB962C8B-B14F-4D97-AF65-F5344CB8AC3E}">
        <p14:creationId xmlns:p14="http://schemas.microsoft.com/office/powerpoint/2010/main" val="41828606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err="1"/>
              <a:t>Je</a:t>
            </a:r>
            <a:r>
              <a:rPr lang="en-US" sz="4000" dirty="0"/>
              <a:t> </a:t>
            </a:r>
            <a:r>
              <a:rPr lang="en-US" sz="4000" dirty="0" err="1"/>
              <a:t>vais</a:t>
            </a:r>
            <a:r>
              <a:rPr lang="en-US" sz="4000" dirty="0"/>
              <a:t> </a:t>
            </a:r>
            <a:r>
              <a:rPr lang="en-US" sz="4000" dirty="0" err="1"/>
              <a:t>vous</a:t>
            </a:r>
            <a:r>
              <a:rPr lang="en-US" sz="4000" baseline="0" dirty="0"/>
              <a:t> </a:t>
            </a:r>
            <a:r>
              <a:rPr lang="en-US" sz="4000" baseline="0" dirty="0" err="1"/>
              <a:t>raconter</a:t>
            </a:r>
            <a:r>
              <a:rPr lang="en-US" sz="4000" baseline="0" dirty="0"/>
              <a:t> </a:t>
            </a:r>
            <a:r>
              <a:rPr lang="en-US" sz="4000" baseline="0" dirty="0" err="1"/>
              <a:t>l'histoire</a:t>
            </a:r>
            <a:r>
              <a:rPr lang="en-US" sz="4000" baseline="0" dirty="0"/>
              <a:t> de la </a:t>
            </a:r>
            <a:r>
              <a:rPr lang="en-US" sz="4000" baseline="0" dirty="0" err="1"/>
              <a:t>sélection</a:t>
            </a:r>
            <a:r>
              <a:rPr lang="en-US" sz="4000" baseline="0" dirty="0"/>
              <a:t> </a:t>
            </a:r>
            <a:r>
              <a:rPr lang="en-US" sz="4000" baseline="0" dirty="0" err="1"/>
              <a:t>naturelle</a:t>
            </a:r>
            <a:r>
              <a:rPr lang="en-US" sz="4000" baseline="0" dirty="0"/>
              <a:t>, qui </a:t>
            </a:r>
            <a:r>
              <a:rPr lang="en-US" sz="4000" baseline="0" dirty="0" err="1"/>
              <a:t>est</a:t>
            </a:r>
            <a:r>
              <a:rPr lang="en-US" sz="4000" baseline="0" dirty="0"/>
              <a:t> </a:t>
            </a:r>
            <a:r>
              <a:rPr lang="en-US" sz="4000" baseline="0" dirty="0" err="1"/>
              <a:t>responsable</a:t>
            </a:r>
            <a:r>
              <a:rPr lang="en-US" sz="4000" baseline="0" dirty="0"/>
              <a:t> de </a:t>
            </a:r>
            <a:r>
              <a:rPr lang="en-US" sz="4000" baseline="0" dirty="0" err="1"/>
              <a:t>toute</a:t>
            </a:r>
            <a:r>
              <a:rPr lang="en-US" sz="4000" baseline="0" dirty="0"/>
              <a:t> la </a:t>
            </a:r>
            <a:r>
              <a:rPr lang="en-US" sz="4000" baseline="0" dirty="0" err="1"/>
              <a:t>diversité</a:t>
            </a:r>
            <a:r>
              <a:rPr lang="en-US" sz="4000" baseline="0" dirty="0"/>
              <a:t> de la vie sur la </a:t>
            </a:r>
            <a:r>
              <a:rPr lang="en-US" sz="4000" baseline="0" dirty="0" err="1"/>
              <a:t>planète</a:t>
            </a:r>
            <a:r>
              <a:rPr lang="en-US" sz="4000" baseline="0" dirty="0"/>
              <a:t>.</a:t>
            </a:r>
            <a:endParaRPr lang="en-US" sz="4000" dirty="0"/>
          </a:p>
        </p:txBody>
      </p:sp>
      <p:sp>
        <p:nvSpPr>
          <p:cNvPr id="4" name="Slide Number Placeholder 3"/>
          <p:cNvSpPr>
            <a:spLocks noGrp="1"/>
          </p:cNvSpPr>
          <p:nvPr>
            <p:ph type="sldNum" sz="quarter" idx="10"/>
          </p:nvPr>
        </p:nvSpPr>
        <p:spPr/>
        <p:txBody>
          <a:bodyPr/>
          <a:lstStyle/>
          <a:p>
            <a:fld id="{CDA951B4-D45D-3C46-AC4A-CB7D1C8721AB}" type="slidenum">
              <a:rPr lang="en-US" smtClean="0"/>
              <a:t>1</a:t>
            </a:fld>
            <a:endParaRPr lang="en-US"/>
          </a:p>
        </p:txBody>
      </p:sp>
    </p:spTree>
    <p:extLst>
      <p:ext uri="{BB962C8B-B14F-4D97-AF65-F5344CB8AC3E}">
        <p14:creationId xmlns:p14="http://schemas.microsoft.com/office/powerpoint/2010/main" val="45246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a:t>
            </a:r>
            <a:r>
              <a:rPr lang="en-GB" sz="1200" kern="1200" dirty="0" err="1">
                <a:solidFill>
                  <a:schemeClr val="tx1"/>
                </a:solidFill>
                <a:effectLst/>
                <a:latin typeface="+mn-lt"/>
                <a:ea typeface="+mn-ea"/>
                <a:cs typeface="+mn-cs"/>
              </a:rPr>
              <a:t>popu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lations</a:t>
            </a:r>
            <a:r>
              <a:rPr lang="en-GB" sz="1200" kern="1200" dirty="0">
                <a:solidFill>
                  <a:schemeClr val="tx1"/>
                </a:solidFill>
                <a:effectLst/>
                <a:latin typeface="+mn-lt"/>
                <a:ea typeface="+mn-ea"/>
                <a:cs typeface="+mn-cs"/>
              </a:rPr>
              <a:t>: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a:t>
            </a:r>
            <a:r>
              <a:rPr lang="en-GB" sz="1200" kern="1200" dirty="0" err="1">
                <a:solidFill>
                  <a:schemeClr val="tx1"/>
                </a:solidFill>
                <a:effectLst/>
                <a:latin typeface="+mn-lt"/>
                <a:ea typeface="+mn-ea"/>
                <a:cs typeface="+mn-cs"/>
              </a:rPr>
              <a:t>corre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spond</a:t>
            </a:r>
            <a:r>
              <a:rPr lang="en-GB" sz="1200" kern="1200" dirty="0">
                <a:solidFill>
                  <a:schemeClr val="tx1"/>
                </a:solidFill>
                <a:effectLst/>
                <a:latin typeface="+mn-lt"/>
                <a:ea typeface="+mn-ea"/>
                <a:cs typeface="+mn-cs"/>
              </a:rPr>
              <a:t>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a:t>
            </a:r>
            <a:r>
              <a:rPr lang="en-GB" sz="1200" kern="1200" dirty="0" err="1">
                <a:solidFill>
                  <a:schemeClr val="tx1"/>
                </a:solidFill>
                <a:effectLst/>
                <a:latin typeface="+mn-lt"/>
                <a:ea typeface="+mn-ea"/>
                <a:cs typeface="+mn-cs"/>
              </a:rPr>
              <a:t>repli</a:t>
            </a:r>
            <a:r>
              <a:rPr lang="en-GB" sz="1200" kern="1200" dirty="0">
                <a:solidFill>
                  <a:schemeClr val="tx1"/>
                </a:solidFill>
                <a:effectLst/>
                <a:latin typeface="+mn-lt"/>
                <a:ea typeface="+mn-ea"/>
                <a:cs typeface="+mn-cs"/>
              </a:rPr>
              <a:t>- 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16</a:t>
            </a:fld>
            <a:endParaRPr lang="en-US"/>
          </a:p>
        </p:txBody>
      </p:sp>
    </p:spTree>
    <p:extLst>
      <p:ext uri="{BB962C8B-B14F-4D97-AF65-F5344CB8AC3E}">
        <p14:creationId xmlns:p14="http://schemas.microsoft.com/office/powerpoint/2010/main" val="1565186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populations: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correspond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replication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17</a:t>
            </a:fld>
            <a:endParaRPr lang="en-US"/>
          </a:p>
        </p:txBody>
      </p:sp>
    </p:spTree>
    <p:extLst>
      <p:ext uri="{BB962C8B-B14F-4D97-AF65-F5344CB8AC3E}">
        <p14:creationId xmlns:p14="http://schemas.microsoft.com/office/powerpoint/2010/main" val="75539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populations: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correspond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replication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18</a:t>
            </a:fld>
            <a:endParaRPr lang="en-US"/>
          </a:p>
        </p:txBody>
      </p:sp>
    </p:spTree>
    <p:extLst>
      <p:ext uri="{BB962C8B-B14F-4D97-AF65-F5344CB8AC3E}">
        <p14:creationId xmlns:p14="http://schemas.microsoft.com/office/powerpoint/2010/main" val="2772371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19</a:t>
            </a:fld>
            <a:endParaRPr lang="en-US"/>
          </a:p>
        </p:txBody>
      </p:sp>
    </p:spTree>
    <p:extLst>
      <p:ext uri="{BB962C8B-B14F-4D97-AF65-F5344CB8AC3E}">
        <p14:creationId xmlns:p14="http://schemas.microsoft.com/office/powerpoint/2010/main" val="1008321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a:t>
            </a:r>
            <a:r>
              <a:rPr lang="en-GB" sz="1200" kern="1200" dirty="0" err="1">
                <a:solidFill>
                  <a:schemeClr val="tx1"/>
                </a:solidFill>
                <a:effectLst/>
                <a:latin typeface="+mn-lt"/>
                <a:ea typeface="+mn-ea"/>
                <a:cs typeface="+mn-cs"/>
              </a:rPr>
              <a:t>popu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lations</a:t>
            </a:r>
            <a:r>
              <a:rPr lang="en-GB" sz="1200" kern="1200" dirty="0">
                <a:solidFill>
                  <a:schemeClr val="tx1"/>
                </a:solidFill>
                <a:effectLst/>
                <a:latin typeface="+mn-lt"/>
                <a:ea typeface="+mn-ea"/>
                <a:cs typeface="+mn-cs"/>
              </a:rPr>
              <a:t>: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a:t>
            </a:r>
            <a:r>
              <a:rPr lang="en-GB" sz="1200" kern="1200" dirty="0" err="1">
                <a:solidFill>
                  <a:schemeClr val="tx1"/>
                </a:solidFill>
                <a:effectLst/>
                <a:latin typeface="+mn-lt"/>
                <a:ea typeface="+mn-ea"/>
                <a:cs typeface="+mn-cs"/>
              </a:rPr>
              <a:t>corre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spond</a:t>
            </a:r>
            <a:r>
              <a:rPr lang="en-GB" sz="1200" kern="1200" dirty="0">
                <a:solidFill>
                  <a:schemeClr val="tx1"/>
                </a:solidFill>
                <a:effectLst/>
                <a:latin typeface="+mn-lt"/>
                <a:ea typeface="+mn-ea"/>
                <a:cs typeface="+mn-cs"/>
              </a:rPr>
              <a:t>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a:t>
            </a:r>
            <a:r>
              <a:rPr lang="en-GB" sz="1200" kern="1200" dirty="0" err="1">
                <a:solidFill>
                  <a:schemeClr val="tx1"/>
                </a:solidFill>
                <a:effectLst/>
                <a:latin typeface="+mn-lt"/>
                <a:ea typeface="+mn-ea"/>
                <a:cs typeface="+mn-cs"/>
              </a:rPr>
              <a:t>repli</a:t>
            </a:r>
            <a:r>
              <a:rPr lang="en-GB" sz="1200" kern="1200" dirty="0">
                <a:solidFill>
                  <a:schemeClr val="tx1"/>
                </a:solidFill>
                <a:effectLst/>
                <a:latin typeface="+mn-lt"/>
                <a:ea typeface="+mn-ea"/>
                <a:cs typeface="+mn-cs"/>
              </a:rPr>
              <a:t>- 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20</a:t>
            </a:fld>
            <a:endParaRPr lang="en-US"/>
          </a:p>
        </p:txBody>
      </p:sp>
    </p:spTree>
    <p:extLst>
      <p:ext uri="{BB962C8B-B14F-4D97-AF65-F5344CB8AC3E}">
        <p14:creationId xmlns:p14="http://schemas.microsoft.com/office/powerpoint/2010/main" val="3405593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24</a:t>
            </a:fld>
            <a:endParaRPr lang="en-US"/>
          </a:p>
        </p:txBody>
      </p:sp>
    </p:spTree>
    <p:extLst>
      <p:ext uri="{BB962C8B-B14F-4D97-AF65-F5344CB8AC3E}">
        <p14:creationId xmlns:p14="http://schemas.microsoft.com/office/powerpoint/2010/main" val="249363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28</a:t>
            </a:fld>
            <a:endParaRPr lang="en-US"/>
          </a:p>
        </p:txBody>
      </p:sp>
    </p:spTree>
    <p:extLst>
      <p:ext uri="{BB962C8B-B14F-4D97-AF65-F5344CB8AC3E}">
        <p14:creationId xmlns:p14="http://schemas.microsoft.com/office/powerpoint/2010/main" val="3110733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29</a:t>
            </a:fld>
            <a:endParaRPr lang="en-US"/>
          </a:p>
        </p:txBody>
      </p:sp>
    </p:spTree>
    <p:extLst>
      <p:ext uri="{BB962C8B-B14F-4D97-AF65-F5344CB8AC3E}">
        <p14:creationId xmlns:p14="http://schemas.microsoft.com/office/powerpoint/2010/main" val="1653341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30</a:t>
            </a:fld>
            <a:endParaRPr lang="en-US"/>
          </a:p>
        </p:txBody>
      </p:sp>
    </p:spTree>
    <p:extLst>
      <p:ext uri="{BB962C8B-B14F-4D97-AF65-F5344CB8AC3E}">
        <p14:creationId xmlns:p14="http://schemas.microsoft.com/office/powerpoint/2010/main" val="3008457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31</a:t>
            </a:fld>
            <a:endParaRPr lang="en-US"/>
          </a:p>
        </p:txBody>
      </p:sp>
    </p:spTree>
    <p:extLst>
      <p:ext uri="{BB962C8B-B14F-4D97-AF65-F5344CB8AC3E}">
        <p14:creationId xmlns:p14="http://schemas.microsoft.com/office/powerpoint/2010/main" val="2977541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4</a:t>
            </a:fld>
            <a:endParaRPr lang="en-US"/>
          </a:p>
        </p:txBody>
      </p:sp>
    </p:spTree>
    <p:extLst>
      <p:ext uri="{BB962C8B-B14F-4D97-AF65-F5344CB8AC3E}">
        <p14:creationId xmlns:p14="http://schemas.microsoft.com/office/powerpoint/2010/main" val="2290966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32</a:t>
            </a:fld>
            <a:endParaRPr lang="en-US"/>
          </a:p>
        </p:txBody>
      </p:sp>
    </p:spTree>
    <p:extLst>
      <p:ext uri="{BB962C8B-B14F-4D97-AF65-F5344CB8AC3E}">
        <p14:creationId xmlns:p14="http://schemas.microsoft.com/office/powerpoint/2010/main" val="2875738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33</a:t>
            </a:fld>
            <a:endParaRPr lang="en-US"/>
          </a:p>
        </p:txBody>
      </p:sp>
    </p:spTree>
    <p:extLst>
      <p:ext uri="{BB962C8B-B14F-4D97-AF65-F5344CB8AC3E}">
        <p14:creationId xmlns:p14="http://schemas.microsoft.com/office/powerpoint/2010/main" val="418349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34</a:t>
            </a:fld>
            <a:endParaRPr lang="en-US"/>
          </a:p>
        </p:txBody>
      </p:sp>
    </p:spTree>
    <p:extLst>
      <p:ext uri="{BB962C8B-B14F-4D97-AF65-F5344CB8AC3E}">
        <p14:creationId xmlns:p14="http://schemas.microsoft.com/office/powerpoint/2010/main" val="3207836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To obtain a more detailed picture of genetic variation in </a:t>
            </a:r>
            <a:r>
              <a:rPr lang="en-GB" i="1" dirty="0"/>
              <a:t>pro</a:t>
            </a:r>
            <a:r>
              <a:rPr lang="en-GB" dirty="0"/>
              <a:t>, we </a:t>
            </a:r>
            <a:r>
              <a:rPr lang="en-GB" dirty="0" err="1"/>
              <a:t>analyzed</a:t>
            </a:r>
            <a:r>
              <a:rPr lang="en-GB" dirty="0"/>
              <a:t> the database of se- </a:t>
            </a:r>
            <a:r>
              <a:rPr lang="en-GB" dirty="0" err="1"/>
              <a:t>quences</a:t>
            </a:r>
            <a:r>
              <a:rPr lang="en-GB" dirty="0"/>
              <a:t> described by Lech et al. (22). Sequences were </a:t>
            </a:r>
            <a:r>
              <a:rPr lang="en-GB" dirty="0" err="1"/>
              <a:t>ob</a:t>
            </a:r>
            <a:r>
              <a:rPr lang="en-GB" dirty="0"/>
              <a:t>- </a:t>
            </a:r>
            <a:r>
              <a:rPr lang="en-GB" dirty="0" err="1"/>
              <a:t>tained</a:t>
            </a:r>
            <a:r>
              <a:rPr lang="en-GB" dirty="0"/>
              <a:t> at a single time point from protease-inhibitor-naive patients. The 265 clones of </a:t>
            </a:r>
            <a:r>
              <a:rPr lang="en-GB" dirty="0" err="1"/>
              <a:t>proviral</a:t>
            </a:r>
            <a:r>
              <a:rPr lang="en-GB" dirty="0"/>
              <a:t> DNA were derived from peripheral blood mononuclear cells of 13 individuals by 70 cycles of nested PCR amplification, and the consensus se- </a:t>
            </a:r>
            <a:r>
              <a:rPr lang="en-GB" dirty="0" err="1"/>
              <a:t>quence</a:t>
            </a:r>
            <a:r>
              <a:rPr lang="en-GB" dirty="0"/>
              <a:t> for each patient’s virus was obtained. Of the 13 pa- </a:t>
            </a:r>
            <a:r>
              <a:rPr lang="en-GB" dirty="0" err="1"/>
              <a:t>tients</a:t>
            </a:r>
            <a:r>
              <a:rPr lang="en-GB" dirty="0"/>
              <a:t>, two (06 and 12) had stop codons in their consensus sequences and were excluded from further analysis. For the remaining 11 patients, 6% of the sequences contained dele- </a:t>
            </a:r>
            <a:r>
              <a:rPr lang="en-GB" dirty="0" err="1"/>
              <a:t>tions</a:t>
            </a:r>
            <a:r>
              <a:rPr lang="en-GB" dirty="0"/>
              <a:t>, insertions, or stop codons; these sequences were also filtered out, since the present work addresses point mutations, which do not render the virus nonviable. The remaining data- base comprised 213 clones of </a:t>
            </a:r>
            <a:r>
              <a:rPr lang="en-GB" dirty="0" err="1"/>
              <a:t>proviral</a:t>
            </a:r>
            <a:r>
              <a:rPr lang="en-GB" dirty="0"/>
              <a:t> DNA. We determined the common consensus sequence by noting the most frequent variant for each base. The consensus sequence starts from the conserved sequence </a:t>
            </a:r>
            <a:r>
              <a:rPr lang="en-GB" dirty="0" err="1"/>
              <a:t>CCTCAgATCACTCTT</a:t>
            </a:r>
            <a:r>
              <a:rPr lang="en-GB" dirty="0"/>
              <a:t> (PQITL), where g shows a variable base, and is 297 bases long. It is identical to the subtype B consensus in the LANL database (19a). Of the total number of substitutions, 25% were transversions with respect to the consensus sequence. To simplify further analysis, we ignored transversions, replacing them by the consensus sequence. As a result, each base was represented by two </a:t>
            </a:r>
            <a:r>
              <a:rPr lang="en-GB" dirty="0" err="1"/>
              <a:t>ge</a:t>
            </a:r>
            <a:r>
              <a:rPr lang="en-GB" dirty="0"/>
              <a:t>- </a:t>
            </a:r>
            <a:r>
              <a:rPr lang="en-GB" dirty="0" err="1"/>
              <a:t>netic</a:t>
            </a:r>
            <a:r>
              <a:rPr lang="en-GB" dirty="0"/>
              <a:t> variants: either A/G or C/T. (A theory taking into con- sideration both types of mutation would have to contain more parameters, namely, the forward and reverse mutation rates for transversions, which are very low and known with poor accuracy. This would complicate the theory without much gain in information.) Finally, to partially correct for errors </a:t>
            </a:r>
            <a:r>
              <a:rPr lang="en-GB" dirty="0" err="1"/>
              <a:t>accumlated</a:t>
            </a:r>
            <a:r>
              <a:rPr lang="en-GB" dirty="0"/>
              <a:t> during PCR, we ignored mutations present in a single copy in the entire database. </a:t>
            </a:r>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6</a:t>
            </a:fld>
            <a:endParaRPr lang="en-US"/>
          </a:p>
        </p:txBody>
      </p:sp>
    </p:spTree>
    <p:extLst>
      <p:ext uri="{BB962C8B-B14F-4D97-AF65-F5344CB8AC3E}">
        <p14:creationId xmlns:p14="http://schemas.microsoft.com/office/powerpoint/2010/main" val="3658267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(a) and interpatient (b) genetic distances, averaged over patients, at different positions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The upper and lower histograms in each figure correspond to synonymous and nonsynonymous sites, respectively. Dots on the upper horizontal line in panel a show the positions of sporadic mutations (seen only once in the data set).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9</a:t>
            </a:fld>
            <a:endParaRPr lang="en-US"/>
          </a:p>
        </p:txBody>
      </p:sp>
    </p:spTree>
    <p:extLst>
      <p:ext uri="{BB962C8B-B14F-4D97-AF65-F5344CB8AC3E}">
        <p14:creationId xmlns:p14="http://schemas.microsoft.com/office/powerpoint/2010/main" val="96824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Gray-scale diagram of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err="1">
                <a:solidFill>
                  <a:schemeClr val="tx1"/>
                </a:solidFill>
                <a:effectLst/>
                <a:latin typeface="+mn-lt"/>
                <a:ea typeface="+mn-ea"/>
                <a:cs typeface="+mn-cs"/>
              </a:rPr>
              <a:t>Tki</a:t>
            </a:r>
            <a:r>
              <a:rPr lang="en-GB" sz="1200" kern="1200" dirty="0">
                <a:solidFill>
                  <a:schemeClr val="tx1"/>
                </a:solidFill>
                <a:effectLst/>
                <a:latin typeface="+mn-lt"/>
                <a:ea typeface="+mn-ea"/>
                <a:cs typeface="+mn-cs"/>
              </a:rPr>
              <a:t>, in different patients at different variable sites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is indicated by the degree of shading, as shown on the scale on the right. Letters and numbers under the diagram show consensus nucleotides and positions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respectively.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11</a:t>
            </a:fld>
            <a:endParaRPr lang="en-US"/>
          </a:p>
        </p:txBody>
      </p:sp>
    </p:spTree>
    <p:extLst>
      <p:ext uri="{BB962C8B-B14F-4D97-AF65-F5344CB8AC3E}">
        <p14:creationId xmlns:p14="http://schemas.microsoft.com/office/powerpoint/2010/main" val="1365196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Model of evolution of a nucleotide along the chain of infected individuals under purifying selection. The numbers at the top denote cycles of transmission. X signs denote mutants. A mutant base appears spontaneously in person </a:t>
            </a:r>
            <a:r>
              <a:rPr lang="en-GB" sz="1200" i="1" kern="1200" dirty="0">
                <a:solidFill>
                  <a:schemeClr val="tx1"/>
                </a:solidFill>
                <a:effectLst/>
                <a:latin typeface="+mn-lt"/>
                <a:ea typeface="+mn-ea"/>
                <a:cs typeface="+mn-cs"/>
              </a:rPr>
              <a:t>n</a:t>
            </a:r>
            <a:r>
              <a:rPr lang="en-GB" sz="1200" kern="1200" dirty="0">
                <a:solidFill>
                  <a:schemeClr val="tx1"/>
                </a:solidFill>
                <a:effectLst/>
                <a:latin typeface="+mn-lt"/>
                <a:ea typeface="+mn-ea"/>
                <a:cs typeface="+mn-cs"/>
              </a:rPr>
              <a:t>, who infects person A with the mutant and person B with the wild-type variant. Person A passes the mutant down the chain to person C, after which his/her own virus population slowly reverts to the wild type. In person D, who is stably coinfected with a pair of sequences polymorphous at that base, selection clears the mutant virus rapidly.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12</a:t>
            </a:fld>
            <a:endParaRPr lang="en-US"/>
          </a:p>
        </p:txBody>
      </p:sp>
    </p:spTree>
    <p:extLst>
      <p:ext uri="{BB962C8B-B14F-4D97-AF65-F5344CB8AC3E}">
        <p14:creationId xmlns:p14="http://schemas.microsoft.com/office/powerpoint/2010/main" val="420452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a:t>
            </a:r>
            <a:r>
              <a:rPr lang="en-GB" sz="1200" kern="1200" dirty="0" err="1">
                <a:solidFill>
                  <a:schemeClr val="tx1"/>
                </a:solidFill>
                <a:effectLst/>
                <a:latin typeface="+mn-lt"/>
                <a:ea typeface="+mn-ea"/>
                <a:cs typeface="+mn-cs"/>
              </a:rPr>
              <a:t>popu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lations</a:t>
            </a:r>
            <a:r>
              <a:rPr lang="en-GB" sz="1200" kern="1200" dirty="0">
                <a:solidFill>
                  <a:schemeClr val="tx1"/>
                </a:solidFill>
                <a:effectLst/>
                <a:latin typeface="+mn-lt"/>
                <a:ea typeface="+mn-ea"/>
                <a:cs typeface="+mn-cs"/>
              </a:rPr>
              <a:t>: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a:t>
            </a:r>
            <a:r>
              <a:rPr lang="en-GB" sz="1200" kern="1200" dirty="0" err="1">
                <a:solidFill>
                  <a:schemeClr val="tx1"/>
                </a:solidFill>
                <a:effectLst/>
                <a:latin typeface="+mn-lt"/>
                <a:ea typeface="+mn-ea"/>
                <a:cs typeface="+mn-cs"/>
              </a:rPr>
              <a:t>corre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spond</a:t>
            </a:r>
            <a:r>
              <a:rPr lang="en-GB" sz="1200" kern="1200" dirty="0">
                <a:solidFill>
                  <a:schemeClr val="tx1"/>
                </a:solidFill>
                <a:effectLst/>
                <a:latin typeface="+mn-lt"/>
                <a:ea typeface="+mn-ea"/>
                <a:cs typeface="+mn-cs"/>
              </a:rPr>
              <a:t>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a:t>
            </a:r>
            <a:r>
              <a:rPr lang="en-GB" sz="1200" kern="1200" dirty="0" err="1">
                <a:solidFill>
                  <a:schemeClr val="tx1"/>
                </a:solidFill>
                <a:effectLst/>
                <a:latin typeface="+mn-lt"/>
                <a:ea typeface="+mn-ea"/>
                <a:cs typeface="+mn-cs"/>
              </a:rPr>
              <a:t>repli</a:t>
            </a:r>
            <a:r>
              <a:rPr lang="en-GB" sz="1200" kern="1200" dirty="0">
                <a:solidFill>
                  <a:schemeClr val="tx1"/>
                </a:solidFill>
                <a:effectLst/>
                <a:latin typeface="+mn-lt"/>
                <a:ea typeface="+mn-ea"/>
                <a:cs typeface="+mn-cs"/>
              </a:rPr>
              <a:t>- 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13</a:t>
            </a:fld>
            <a:endParaRPr lang="en-US"/>
          </a:p>
        </p:txBody>
      </p:sp>
    </p:spTree>
    <p:extLst>
      <p:ext uri="{BB962C8B-B14F-4D97-AF65-F5344CB8AC3E}">
        <p14:creationId xmlns:p14="http://schemas.microsoft.com/office/powerpoint/2010/main" val="114955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a:t>
            </a:r>
            <a:r>
              <a:rPr lang="en-GB" sz="1200" kern="1200" dirty="0" err="1">
                <a:solidFill>
                  <a:schemeClr val="tx1"/>
                </a:solidFill>
                <a:effectLst/>
                <a:latin typeface="+mn-lt"/>
                <a:ea typeface="+mn-ea"/>
                <a:cs typeface="+mn-cs"/>
              </a:rPr>
              <a:t>popu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lations</a:t>
            </a:r>
            <a:r>
              <a:rPr lang="en-GB" sz="1200" kern="1200" dirty="0">
                <a:solidFill>
                  <a:schemeClr val="tx1"/>
                </a:solidFill>
                <a:effectLst/>
                <a:latin typeface="+mn-lt"/>
                <a:ea typeface="+mn-ea"/>
                <a:cs typeface="+mn-cs"/>
              </a:rPr>
              <a:t>: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a:t>
            </a:r>
            <a:r>
              <a:rPr lang="en-GB" sz="1200" kern="1200" dirty="0" err="1">
                <a:solidFill>
                  <a:schemeClr val="tx1"/>
                </a:solidFill>
                <a:effectLst/>
                <a:latin typeface="+mn-lt"/>
                <a:ea typeface="+mn-ea"/>
                <a:cs typeface="+mn-cs"/>
              </a:rPr>
              <a:t>corre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spond</a:t>
            </a:r>
            <a:r>
              <a:rPr lang="en-GB" sz="1200" kern="1200" dirty="0">
                <a:solidFill>
                  <a:schemeClr val="tx1"/>
                </a:solidFill>
                <a:effectLst/>
                <a:latin typeface="+mn-lt"/>
                <a:ea typeface="+mn-ea"/>
                <a:cs typeface="+mn-cs"/>
              </a:rPr>
              <a:t>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a:t>
            </a:r>
            <a:r>
              <a:rPr lang="en-GB" sz="1200" kern="1200" dirty="0" err="1">
                <a:solidFill>
                  <a:schemeClr val="tx1"/>
                </a:solidFill>
                <a:effectLst/>
                <a:latin typeface="+mn-lt"/>
                <a:ea typeface="+mn-ea"/>
                <a:cs typeface="+mn-cs"/>
              </a:rPr>
              <a:t>repli</a:t>
            </a:r>
            <a:r>
              <a:rPr lang="en-GB" sz="1200" kern="1200" dirty="0">
                <a:solidFill>
                  <a:schemeClr val="tx1"/>
                </a:solidFill>
                <a:effectLst/>
                <a:latin typeface="+mn-lt"/>
                <a:ea typeface="+mn-ea"/>
                <a:cs typeface="+mn-cs"/>
              </a:rPr>
              <a:t>- 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14</a:t>
            </a:fld>
            <a:endParaRPr lang="en-US"/>
          </a:p>
        </p:txBody>
      </p:sp>
    </p:spTree>
    <p:extLst>
      <p:ext uri="{BB962C8B-B14F-4D97-AF65-F5344CB8AC3E}">
        <p14:creationId xmlns:p14="http://schemas.microsoft.com/office/powerpoint/2010/main" val="933962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a:t>
            </a:r>
            <a:r>
              <a:rPr lang="en-GB" sz="1200" kern="1200" dirty="0" err="1">
                <a:solidFill>
                  <a:schemeClr val="tx1"/>
                </a:solidFill>
                <a:effectLst/>
                <a:latin typeface="+mn-lt"/>
                <a:ea typeface="+mn-ea"/>
                <a:cs typeface="+mn-cs"/>
              </a:rPr>
              <a:t>popu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lations</a:t>
            </a:r>
            <a:r>
              <a:rPr lang="en-GB" sz="1200" kern="1200" dirty="0">
                <a:solidFill>
                  <a:schemeClr val="tx1"/>
                </a:solidFill>
                <a:effectLst/>
                <a:latin typeface="+mn-lt"/>
                <a:ea typeface="+mn-ea"/>
                <a:cs typeface="+mn-cs"/>
              </a:rPr>
              <a:t>: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a:t>
            </a:r>
            <a:r>
              <a:rPr lang="en-GB" sz="1200" kern="1200" dirty="0" err="1">
                <a:solidFill>
                  <a:schemeClr val="tx1"/>
                </a:solidFill>
                <a:effectLst/>
                <a:latin typeface="+mn-lt"/>
                <a:ea typeface="+mn-ea"/>
                <a:cs typeface="+mn-cs"/>
              </a:rPr>
              <a:t>corre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spond</a:t>
            </a:r>
            <a:r>
              <a:rPr lang="en-GB" sz="1200" kern="1200" dirty="0">
                <a:solidFill>
                  <a:schemeClr val="tx1"/>
                </a:solidFill>
                <a:effectLst/>
                <a:latin typeface="+mn-lt"/>
                <a:ea typeface="+mn-ea"/>
                <a:cs typeface="+mn-cs"/>
              </a:rPr>
              <a:t>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a:t>
            </a:r>
            <a:r>
              <a:rPr lang="en-GB" sz="1200" kern="1200" dirty="0" err="1">
                <a:solidFill>
                  <a:schemeClr val="tx1"/>
                </a:solidFill>
                <a:effectLst/>
                <a:latin typeface="+mn-lt"/>
                <a:ea typeface="+mn-ea"/>
                <a:cs typeface="+mn-cs"/>
              </a:rPr>
              <a:t>repli</a:t>
            </a:r>
            <a:r>
              <a:rPr lang="en-GB" sz="1200" kern="1200" dirty="0">
                <a:solidFill>
                  <a:schemeClr val="tx1"/>
                </a:solidFill>
                <a:effectLst/>
                <a:latin typeface="+mn-lt"/>
                <a:ea typeface="+mn-ea"/>
                <a:cs typeface="+mn-cs"/>
              </a:rPr>
              <a:t>- 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15</a:t>
            </a:fld>
            <a:endParaRPr lang="en-US"/>
          </a:p>
        </p:txBody>
      </p:sp>
    </p:spTree>
    <p:extLst>
      <p:ext uri="{BB962C8B-B14F-4D97-AF65-F5344CB8AC3E}">
        <p14:creationId xmlns:p14="http://schemas.microsoft.com/office/powerpoint/2010/main" val="2469979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ru-RU"/>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t>9/16/21</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t>9/16/21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B1A24CD3-204F-4468-8EE4-28A6668D006A}" type="datetimeFigureOut">
              <a:rPr lang="en-US" smtClean="0"/>
              <a:t>9/16/21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B1A24CD3-204F-4468-8EE4-28A6668D006A}" type="datetimeFigureOut">
              <a:rPr lang="en-US" smtClean="0"/>
              <a:t>9/16/21</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ru-RU"/>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Content Placeholder 2"/>
          <p:cNvSpPr>
            <a:spLocks noGrp="1"/>
          </p:cNvSpPr>
          <p:nvPr>
            <p:ph idx="1"/>
          </p:nvPr>
        </p:nvSpPr>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ru-RU"/>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B1A24CD3-204F-4468-8EE4-28A6668D006A}" type="datetimeFigureOut">
              <a:rPr lang="en-US" smtClean="0"/>
              <a:t>9/16/21</a:t>
            </a:fld>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ru-RU"/>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ru-RU"/>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9/16/21</a:t>
            </a:fld>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B1A24CD3-204F-4468-8EE4-28A6668D006A}" type="datetimeFigureOut">
              <a:rPr lang="en-US" smtClean="0"/>
              <a:t>9/16/21</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ru-RU"/>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t>9/16/21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ru-RU"/>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t>9/16/21</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4163" y="4192651"/>
            <a:ext cx="7145205" cy="1048684"/>
          </a:xfrm>
        </p:spPr>
        <p:txBody>
          <a:bodyPr>
            <a:noAutofit/>
          </a:bodyPr>
          <a:lstStyle/>
          <a:p>
            <a:r>
              <a:rPr lang="ru-RU" sz="3600" dirty="0"/>
              <a:t>Законы эволюции</a:t>
            </a:r>
            <a:endParaRPr lang="en-US" sz="3600" dirty="0"/>
          </a:p>
        </p:txBody>
      </p:sp>
      <p:sp>
        <p:nvSpPr>
          <p:cNvPr id="3" name="Subtitle 2"/>
          <p:cNvSpPr>
            <a:spLocks noGrp="1"/>
          </p:cNvSpPr>
          <p:nvPr>
            <p:ph type="subTitle" idx="1"/>
          </p:nvPr>
        </p:nvSpPr>
        <p:spPr>
          <a:xfrm>
            <a:off x="1659988" y="5723260"/>
            <a:ext cx="6615794" cy="841025"/>
          </a:xfrm>
        </p:spPr>
        <p:txBody>
          <a:bodyPr>
            <a:normAutofit/>
          </a:bodyPr>
          <a:lstStyle/>
          <a:p>
            <a:r>
              <a:rPr lang="ru-RU" dirty="0"/>
              <a:t>Игорь </a:t>
            </a:r>
            <a:r>
              <a:rPr lang="ru-RU" dirty="0" err="1"/>
              <a:t>Рузин</a:t>
            </a:r>
            <a:r>
              <a:rPr lang="ru-RU" dirty="0"/>
              <a:t>,  </a:t>
            </a:r>
            <a:r>
              <a:rPr lang="ru-RU" dirty="0" err="1"/>
              <a:t>в.н.с</a:t>
            </a:r>
            <a:r>
              <a:rPr lang="ru-RU" dirty="0"/>
              <a:t>., группа Иммуногенетики ИЭФБ РАН</a:t>
            </a:r>
          </a:p>
          <a:p>
            <a:r>
              <a:rPr lang="ru-RU" dirty="0"/>
              <a:t> </a:t>
            </a:r>
            <a:endParaRPr lang="en-GB" dirty="0"/>
          </a:p>
        </p:txBody>
      </p:sp>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pic>
        <p:nvPicPr>
          <p:cNvPr id="10" name="Picture 9">
            <a:extLst>
              <a:ext uri="{FF2B5EF4-FFF2-40B4-BE49-F238E27FC236}">
                <a16:creationId xmlns:a16="http://schemas.microsoft.com/office/drawing/2014/main" id="{4EDDE9B9-6564-724D-A1D4-3FBBDB7ED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24" y="321425"/>
            <a:ext cx="5514109" cy="1436704"/>
          </a:xfrm>
          <a:prstGeom prst="rect">
            <a:avLst/>
          </a:prstGeom>
        </p:spPr>
      </p:pic>
      <p:pic>
        <p:nvPicPr>
          <p:cNvPr id="16" name="Picture 15">
            <a:extLst>
              <a:ext uri="{FF2B5EF4-FFF2-40B4-BE49-F238E27FC236}">
                <a16:creationId xmlns:a16="http://schemas.microsoft.com/office/drawing/2014/main" id="{5E7ED1D0-2814-5343-8793-DB185B9B1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939" y="1440267"/>
            <a:ext cx="2688749" cy="2720758"/>
          </a:xfrm>
          <a:prstGeom prst="rect">
            <a:avLst/>
          </a:prstGeom>
        </p:spPr>
      </p:pic>
    </p:spTree>
    <p:extLst>
      <p:ext uri="{BB962C8B-B14F-4D97-AF65-F5344CB8AC3E}">
        <p14:creationId xmlns:p14="http://schemas.microsoft.com/office/powerpoint/2010/main" val="689792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745">
        <p159:morph option="byObject"/>
      </p:transition>
    </mc:Choice>
    <mc:Fallback>
      <p:transition spd="slow" advTm="117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3098-75A9-AE43-AEDE-E4591646AEBB}"/>
              </a:ext>
            </a:extLst>
          </p:cNvPr>
          <p:cNvSpPr>
            <a:spLocks noGrp="1"/>
          </p:cNvSpPr>
          <p:nvPr>
            <p:ph type="title"/>
          </p:nvPr>
        </p:nvSpPr>
        <p:spPr/>
        <p:txBody>
          <a:bodyPr/>
          <a:lstStyle/>
          <a:p>
            <a:r>
              <a:rPr lang="ru-RU" dirty="0"/>
              <a:t>Ген. расстояния ВИЧ между пациентами в протеазе </a:t>
            </a:r>
            <a:r>
              <a:rPr lang="en-US" dirty="0"/>
              <a:t>(297 </a:t>
            </a:r>
            <a:r>
              <a:rPr lang="en-US" dirty="0" err="1"/>
              <a:t>nt</a:t>
            </a:r>
            <a:r>
              <a:rPr lang="ru-RU" dirty="0"/>
              <a:t>)</a:t>
            </a:r>
            <a:endParaRPr lang="en-FR" dirty="0"/>
          </a:p>
        </p:txBody>
      </p:sp>
      <p:pic>
        <p:nvPicPr>
          <p:cNvPr id="7" name="Content Placeholder 6">
            <a:extLst>
              <a:ext uri="{FF2B5EF4-FFF2-40B4-BE49-F238E27FC236}">
                <a16:creationId xmlns:a16="http://schemas.microsoft.com/office/drawing/2014/main" id="{094F2CF5-559F-4B46-9465-42E58D86A4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54" y="2978727"/>
            <a:ext cx="8392955" cy="2701637"/>
          </a:xfrm>
        </p:spPr>
      </p:pic>
      <p:sp>
        <p:nvSpPr>
          <p:cNvPr id="3" name="TextBox 2">
            <a:extLst>
              <a:ext uri="{FF2B5EF4-FFF2-40B4-BE49-F238E27FC236}">
                <a16:creationId xmlns:a16="http://schemas.microsoft.com/office/drawing/2014/main" id="{2CFC5836-A3ED-2C4B-9721-075C4B53930B}"/>
              </a:ext>
            </a:extLst>
          </p:cNvPr>
          <p:cNvSpPr txBox="1"/>
          <p:nvPr/>
        </p:nvSpPr>
        <p:spPr>
          <a:xfrm>
            <a:off x="987238" y="5943600"/>
            <a:ext cx="7169524" cy="646331"/>
          </a:xfrm>
          <a:prstGeom prst="rect">
            <a:avLst/>
          </a:prstGeom>
          <a:noFill/>
        </p:spPr>
        <p:txBody>
          <a:bodyPr wrap="square" rtlCol="0">
            <a:spAutoFit/>
          </a:bodyPr>
          <a:lstStyle/>
          <a:p>
            <a:r>
              <a:rPr lang="ru-RU" dirty="0">
                <a:solidFill>
                  <a:srgbClr val="0070C0"/>
                </a:solidFill>
              </a:rPr>
              <a:t>47 </a:t>
            </a:r>
            <a:r>
              <a:rPr lang="ru-RU" dirty="0" err="1">
                <a:solidFill>
                  <a:srgbClr val="0070C0"/>
                </a:solidFill>
              </a:rPr>
              <a:t>гетеролокусов</a:t>
            </a:r>
            <a:r>
              <a:rPr lang="ru-RU" dirty="0">
                <a:solidFill>
                  <a:srgbClr val="0070C0"/>
                </a:solidFill>
              </a:rPr>
              <a:t> на 297нт </a:t>
            </a:r>
          </a:p>
          <a:p>
            <a:r>
              <a:rPr lang="ru-RU" dirty="0">
                <a:solidFill>
                  <a:srgbClr val="0070C0"/>
                </a:solidFill>
              </a:rPr>
              <a:t>На весь вирус, 10,000нт, их  &gt; 1500</a:t>
            </a:r>
            <a:endParaRPr lang="en-FR" dirty="0">
              <a:solidFill>
                <a:srgbClr val="0070C0"/>
              </a:solidFill>
            </a:endParaRPr>
          </a:p>
        </p:txBody>
      </p:sp>
    </p:spTree>
    <p:extLst>
      <p:ext uri="{BB962C8B-B14F-4D97-AF65-F5344CB8AC3E}">
        <p14:creationId xmlns:p14="http://schemas.microsoft.com/office/powerpoint/2010/main" val="2799426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3098-75A9-AE43-AEDE-E4591646AEBB}"/>
              </a:ext>
            </a:extLst>
          </p:cNvPr>
          <p:cNvSpPr>
            <a:spLocks noGrp="1"/>
          </p:cNvSpPr>
          <p:nvPr>
            <p:ph type="title"/>
          </p:nvPr>
        </p:nvSpPr>
        <p:spPr/>
        <p:txBody>
          <a:bodyPr/>
          <a:lstStyle/>
          <a:p>
            <a:r>
              <a:rPr lang="ru-RU" dirty="0"/>
              <a:t>Ген. расстояния ВИЧ внутри пациентов</a:t>
            </a:r>
            <a:endParaRPr lang="en-FR" dirty="0"/>
          </a:p>
        </p:txBody>
      </p:sp>
      <p:pic>
        <p:nvPicPr>
          <p:cNvPr id="6" name="Content Placeholder 5">
            <a:extLst>
              <a:ext uri="{FF2B5EF4-FFF2-40B4-BE49-F238E27FC236}">
                <a16:creationId xmlns:a16="http://schemas.microsoft.com/office/drawing/2014/main" id="{5A9B316A-E34D-2A48-9A99-CC1E860631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672" y="2454255"/>
            <a:ext cx="8465128" cy="4061246"/>
          </a:xfrm>
        </p:spPr>
      </p:pic>
      <p:sp>
        <p:nvSpPr>
          <p:cNvPr id="8" name="TextBox 7">
            <a:extLst>
              <a:ext uri="{FF2B5EF4-FFF2-40B4-BE49-F238E27FC236}">
                <a16:creationId xmlns:a16="http://schemas.microsoft.com/office/drawing/2014/main" id="{22C43FF1-3355-264C-B34A-BFDEBEC3E47B}"/>
              </a:ext>
            </a:extLst>
          </p:cNvPr>
          <p:cNvSpPr txBox="1"/>
          <p:nvPr/>
        </p:nvSpPr>
        <p:spPr>
          <a:xfrm>
            <a:off x="3311236" y="2105891"/>
            <a:ext cx="1260764" cy="369332"/>
          </a:xfrm>
          <a:prstGeom prst="rect">
            <a:avLst/>
          </a:prstGeom>
          <a:noFill/>
        </p:spPr>
        <p:txBody>
          <a:bodyPr wrap="square" rtlCol="0">
            <a:spAutoFit/>
          </a:bodyPr>
          <a:lstStyle/>
          <a:p>
            <a:r>
              <a:rPr lang="ru-RU" dirty="0"/>
              <a:t>Т</a:t>
            </a:r>
            <a:r>
              <a:rPr lang="en-US" dirty="0"/>
              <a:t> = 2 f(1-f)</a:t>
            </a:r>
            <a:endParaRPr lang="en-FR" dirty="0"/>
          </a:p>
        </p:txBody>
      </p:sp>
    </p:spTree>
    <p:extLst>
      <p:ext uri="{BB962C8B-B14F-4D97-AF65-F5344CB8AC3E}">
        <p14:creationId xmlns:p14="http://schemas.microsoft.com/office/powerpoint/2010/main" val="2051414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p:txBody>
          <a:bodyPr/>
          <a:lstStyle/>
          <a:p>
            <a:r>
              <a:rPr lang="ru-RU" dirty="0"/>
              <a:t>Передача от пациента к пациенту</a:t>
            </a:r>
            <a:endParaRPr lang="en-FR" dirty="0"/>
          </a:p>
        </p:txBody>
      </p:sp>
      <p:pic>
        <p:nvPicPr>
          <p:cNvPr id="9" name="Content Placeholder 8">
            <a:extLst>
              <a:ext uri="{FF2B5EF4-FFF2-40B4-BE49-F238E27FC236}">
                <a16:creationId xmlns:a16="http://schemas.microsoft.com/office/drawing/2014/main" id="{64B0759B-2A62-8E4D-BAC7-5BBF44C345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0721" y="2522175"/>
            <a:ext cx="6088936" cy="3213605"/>
          </a:xfrm>
        </p:spPr>
      </p:pic>
    </p:spTree>
    <p:extLst>
      <p:ext uri="{BB962C8B-B14F-4D97-AF65-F5344CB8AC3E}">
        <p14:creationId xmlns:p14="http://schemas.microsoft.com/office/powerpoint/2010/main" val="4136892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p:txBody>
          <a:bodyPr/>
          <a:lstStyle/>
          <a:p>
            <a:r>
              <a:rPr lang="ru-RU" dirty="0"/>
              <a:t>Реверсия мутантов внутри пациента </a:t>
            </a:r>
            <a:r>
              <a:rPr lang="ru-RU" dirty="0" err="1"/>
              <a:t>обьясняет</a:t>
            </a:r>
            <a:r>
              <a:rPr lang="ru-RU" dirty="0"/>
              <a:t> высокую  </a:t>
            </a:r>
            <a:r>
              <a:rPr lang="ru-RU" dirty="0" err="1"/>
              <a:t>гетерозиготность</a:t>
            </a:r>
            <a:endParaRPr lang="en-FR" dirty="0"/>
          </a:p>
        </p:txBody>
      </p:sp>
      <p:pic>
        <p:nvPicPr>
          <p:cNvPr id="6" name="Content Placeholder 5">
            <a:extLst>
              <a:ext uri="{FF2B5EF4-FFF2-40B4-BE49-F238E27FC236}">
                <a16:creationId xmlns:a16="http://schemas.microsoft.com/office/drawing/2014/main" id="{27EA4358-88E1-B741-A981-1535421496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7665" y="2192547"/>
            <a:ext cx="4070550" cy="3916363"/>
          </a:xfrm>
        </p:spPr>
      </p:pic>
      <p:sp>
        <p:nvSpPr>
          <p:cNvPr id="3" name="TextBox 2">
            <a:extLst>
              <a:ext uri="{FF2B5EF4-FFF2-40B4-BE49-F238E27FC236}">
                <a16:creationId xmlns:a16="http://schemas.microsoft.com/office/drawing/2014/main" id="{E9373A2D-CDF1-A04C-B8C4-D0DF5C471CA5}"/>
              </a:ext>
            </a:extLst>
          </p:cNvPr>
          <p:cNvSpPr txBox="1"/>
          <p:nvPr/>
        </p:nvSpPr>
        <p:spPr>
          <a:xfrm>
            <a:off x="5876670" y="3135065"/>
            <a:ext cx="3228769" cy="2031325"/>
          </a:xfrm>
          <a:prstGeom prst="rect">
            <a:avLst/>
          </a:prstGeom>
          <a:noFill/>
        </p:spPr>
        <p:txBody>
          <a:bodyPr wrap="none" rtlCol="0">
            <a:spAutoFit/>
          </a:bodyPr>
          <a:lstStyle/>
          <a:p>
            <a:r>
              <a:rPr lang="ru-RU" dirty="0"/>
              <a:t>Дано: </a:t>
            </a:r>
          </a:p>
          <a:p>
            <a:r>
              <a:rPr lang="ru-RU" dirty="0"/>
              <a:t>скорость мутации 10</a:t>
            </a:r>
            <a:r>
              <a:rPr lang="ru-RU" baseline="30000" dirty="0"/>
              <a:t>-5</a:t>
            </a:r>
          </a:p>
          <a:p>
            <a:r>
              <a:rPr lang="ru-RU" dirty="0"/>
              <a:t>скорость ротации ½ день,</a:t>
            </a:r>
          </a:p>
          <a:p>
            <a:r>
              <a:rPr lang="ru-RU" dirty="0"/>
              <a:t>среднее время 5 лет</a:t>
            </a:r>
          </a:p>
          <a:p>
            <a:endParaRPr lang="ru-RU" dirty="0"/>
          </a:p>
          <a:p>
            <a:r>
              <a:rPr lang="ru-RU" dirty="0"/>
              <a:t>Подгонка: </a:t>
            </a:r>
            <a:r>
              <a:rPr lang="ru-RU" dirty="0" err="1"/>
              <a:t>s</a:t>
            </a:r>
            <a:r>
              <a:rPr lang="en-US" dirty="0"/>
              <a:t>=0.008</a:t>
            </a:r>
            <a:r>
              <a:rPr lang="ru-RU" dirty="0"/>
              <a:t> </a:t>
            </a:r>
          </a:p>
          <a:p>
            <a:endParaRPr lang="en-FR" dirty="0"/>
          </a:p>
        </p:txBody>
      </p:sp>
      <p:sp>
        <p:nvSpPr>
          <p:cNvPr id="7" name="TextBox 6">
            <a:extLst>
              <a:ext uri="{FF2B5EF4-FFF2-40B4-BE49-F238E27FC236}">
                <a16:creationId xmlns:a16="http://schemas.microsoft.com/office/drawing/2014/main" id="{2E1EE31B-0C70-2946-95F3-7E6685A5980F}"/>
              </a:ext>
            </a:extLst>
          </p:cNvPr>
          <p:cNvSpPr txBox="1"/>
          <p:nvPr/>
        </p:nvSpPr>
        <p:spPr>
          <a:xfrm>
            <a:off x="5876670" y="2226900"/>
            <a:ext cx="1260764" cy="369332"/>
          </a:xfrm>
          <a:prstGeom prst="rect">
            <a:avLst/>
          </a:prstGeom>
          <a:noFill/>
        </p:spPr>
        <p:txBody>
          <a:bodyPr wrap="square" rtlCol="0">
            <a:spAutoFit/>
          </a:bodyPr>
          <a:lstStyle/>
          <a:p>
            <a:r>
              <a:rPr lang="ru-RU" dirty="0"/>
              <a:t>Т</a:t>
            </a:r>
            <a:r>
              <a:rPr lang="en-US" dirty="0"/>
              <a:t> = 2 f(1-f)</a:t>
            </a:r>
            <a:endParaRPr lang="en-FR" dirty="0"/>
          </a:p>
        </p:txBody>
      </p:sp>
    </p:spTree>
    <p:extLst>
      <p:ext uri="{BB962C8B-B14F-4D97-AF65-F5344CB8AC3E}">
        <p14:creationId xmlns:p14="http://schemas.microsoft.com/office/powerpoint/2010/main" val="28591536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p:txBody>
          <a:bodyPr/>
          <a:lstStyle/>
          <a:p>
            <a:r>
              <a:rPr lang="ru-RU" dirty="0"/>
              <a:t>Почему так много полиморфных локусов?!</a:t>
            </a:r>
            <a:endParaRPr lang="en-FR" dirty="0"/>
          </a:p>
        </p:txBody>
      </p:sp>
      <p:pic>
        <p:nvPicPr>
          <p:cNvPr id="4" name="Content Placeholder 8">
            <a:extLst>
              <a:ext uri="{FF2B5EF4-FFF2-40B4-BE49-F238E27FC236}">
                <a16:creationId xmlns:a16="http://schemas.microsoft.com/office/drawing/2014/main" id="{2BE78FE8-4A90-8D42-A4F1-B506C87B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686" y="3193798"/>
            <a:ext cx="6088936" cy="3213605"/>
          </a:xfrm>
          <a:prstGeom prst="rect">
            <a:avLst/>
          </a:prstGeom>
        </p:spPr>
      </p:pic>
      <p:sp>
        <p:nvSpPr>
          <p:cNvPr id="7" name="TextBox 6">
            <a:extLst>
              <a:ext uri="{FF2B5EF4-FFF2-40B4-BE49-F238E27FC236}">
                <a16:creationId xmlns:a16="http://schemas.microsoft.com/office/drawing/2014/main" id="{451A4757-7E73-354F-A890-3EDAC6CFF785}"/>
              </a:ext>
            </a:extLst>
          </p:cNvPr>
          <p:cNvSpPr txBox="1"/>
          <p:nvPr/>
        </p:nvSpPr>
        <p:spPr>
          <a:xfrm>
            <a:off x="1333184" y="2440933"/>
            <a:ext cx="5727939" cy="369332"/>
          </a:xfrm>
          <a:prstGeom prst="rect">
            <a:avLst/>
          </a:prstGeom>
          <a:noFill/>
        </p:spPr>
        <p:txBody>
          <a:bodyPr wrap="square" rtlCol="0">
            <a:spAutoFit/>
          </a:bodyPr>
          <a:lstStyle/>
          <a:p>
            <a:r>
              <a:rPr lang="ru-RU" dirty="0"/>
              <a:t>Стохастическая передача одного вируса</a:t>
            </a:r>
            <a:endParaRPr lang="en-FR" dirty="0"/>
          </a:p>
        </p:txBody>
      </p:sp>
      <p:sp>
        <p:nvSpPr>
          <p:cNvPr id="3" name="Rectangle 2">
            <a:extLst>
              <a:ext uri="{FF2B5EF4-FFF2-40B4-BE49-F238E27FC236}">
                <a16:creationId xmlns:a16="http://schemas.microsoft.com/office/drawing/2014/main" id="{34D871EE-ADE1-C044-AEC4-2CB1BEA40E01}"/>
              </a:ext>
            </a:extLst>
          </p:cNvPr>
          <p:cNvSpPr/>
          <p:nvPr/>
        </p:nvSpPr>
        <p:spPr>
          <a:xfrm>
            <a:off x="2870200" y="3289300"/>
            <a:ext cx="4483100" cy="311810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1430166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p:txBody>
          <a:bodyPr/>
          <a:lstStyle/>
          <a:p>
            <a:r>
              <a:rPr lang="ru-RU" dirty="0"/>
              <a:t>Почему так много полиморфных локусов?!</a:t>
            </a:r>
            <a:endParaRPr lang="en-FR" dirty="0"/>
          </a:p>
        </p:txBody>
      </p:sp>
      <p:pic>
        <p:nvPicPr>
          <p:cNvPr id="4" name="Content Placeholder 8">
            <a:extLst>
              <a:ext uri="{FF2B5EF4-FFF2-40B4-BE49-F238E27FC236}">
                <a16:creationId xmlns:a16="http://schemas.microsoft.com/office/drawing/2014/main" id="{2BE78FE8-4A90-8D42-A4F1-B506C87B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686" y="3193798"/>
            <a:ext cx="6088936" cy="3213605"/>
          </a:xfrm>
          <a:prstGeom prst="rect">
            <a:avLst/>
          </a:prstGeom>
        </p:spPr>
      </p:pic>
      <p:sp>
        <p:nvSpPr>
          <p:cNvPr id="7" name="TextBox 6">
            <a:extLst>
              <a:ext uri="{FF2B5EF4-FFF2-40B4-BE49-F238E27FC236}">
                <a16:creationId xmlns:a16="http://schemas.microsoft.com/office/drawing/2014/main" id="{451A4757-7E73-354F-A890-3EDAC6CFF785}"/>
              </a:ext>
            </a:extLst>
          </p:cNvPr>
          <p:cNvSpPr txBox="1"/>
          <p:nvPr/>
        </p:nvSpPr>
        <p:spPr>
          <a:xfrm>
            <a:off x="1333184" y="2440933"/>
            <a:ext cx="5727939" cy="369332"/>
          </a:xfrm>
          <a:prstGeom prst="rect">
            <a:avLst/>
          </a:prstGeom>
          <a:noFill/>
        </p:spPr>
        <p:txBody>
          <a:bodyPr wrap="square" rtlCol="0">
            <a:spAutoFit/>
          </a:bodyPr>
          <a:lstStyle/>
          <a:p>
            <a:r>
              <a:rPr lang="ru-RU" dirty="0"/>
              <a:t>Стохастическая передача одного вируса</a:t>
            </a:r>
            <a:endParaRPr lang="en-FR" dirty="0"/>
          </a:p>
        </p:txBody>
      </p:sp>
      <p:sp>
        <p:nvSpPr>
          <p:cNvPr id="5" name="Rectangle 4">
            <a:extLst>
              <a:ext uri="{FF2B5EF4-FFF2-40B4-BE49-F238E27FC236}">
                <a16:creationId xmlns:a16="http://schemas.microsoft.com/office/drawing/2014/main" id="{85CB6B2F-D7D6-F248-A15E-DB1F7ABF3F61}"/>
              </a:ext>
            </a:extLst>
          </p:cNvPr>
          <p:cNvSpPr/>
          <p:nvPr/>
        </p:nvSpPr>
        <p:spPr>
          <a:xfrm>
            <a:off x="5420138" y="3289300"/>
            <a:ext cx="1933161" cy="311810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2690556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p:txBody>
          <a:bodyPr/>
          <a:lstStyle/>
          <a:p>
            <a:r>
              <a:rPr lang="ru-RU" dirty="0"/>
              <a:t>Почему так много полиморфных локусов?!</a:t>
            </a:r>
            <a:endParaRPr lang="en-FR" dirty="0"/>
          </a:p>
        </p:txBody>
      </p:sp>
      <p:pic>
        <p:nvPicPr>
          <p:cNvPr id="4" name="Content Placeholder 8">
            <a:extLst>
              <a:ext uri="{FF2B5EF4-FFF2-40B4-BE49-F238E27FC236}">
                <a16:creationId xmlns:a16="http://schemas.microsoft.com/office/drawing/2014/main" id="{2BE78FE8-4A90-8D42-A4F1-B506C87B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686" y="3193798"/>
            <a:ext cx="6088936" cy="3213605"/>
          </a:xfrm>
          <a:prstGeom prst="rect">
            <a:avLst/>
          </a:prstGeom>
        </p:spPr>
      </p:pic>
      <p:sp>
        <p:nvSpPr>
          <p:cNvPr id="7" name="TextBox 6">
            <a:extLst>
              <a:ext uri="{FF2B5EF4-FFF2-40B4-BE49-F238E27FC236}">
                <a16:creationId xmlns:a16="http://schemas.microsoft.com/office/drawing/2014/main" id="{451A4757-7E73-354F-A890-3EDAC6CFF785}"/>
              </a:ext>
            </a:extLst>
          </p:cNvPr>
          <p:cNvSpPr txBox="1"/>
          <p:nvPr/>
        </p:nvSpPr>
        <p:spPr>
          <a:xfrm>
            <a:off x="1333184" y="2440933"/>
            <a:ext cx="5727939" cy="369332"/>
          </a:xfrm>
          <a:prstGeom prst="rect">
            <a:avLst/>
          </a:prstGeom>
          <a:noFill/>
        </p:spPr>
        <p:txBody>
          <a:bodyPr wrap="square" rtlCol="0">
            <a:spAutoFit/>
          </a:bodyPr>
          <a:lstStyle/>
          <a:p>
            <a:r>
              <a:rPr lang="ru-RU" dirty="0"/>
              <a:t>Стохастическая передача одного вируса</a:t>
            </a:r>
            <a:endParaRPr lang="en-FR" dirty="0"/>
          </a:p>
        </p:txBody>
      </p:sp>
    </p:spTree>
    <p:extLst>
      <p:ext uri="{BB962C8B-B14F-4D97-AF65-F5344CB8AC3E}">
        <p14:creationId xmlns:p14="http://schemas.microsoft.com/office/powerpoint/2010/main" val="3894789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57198" y="368060"/>
            <a:ext cx="6508377" cy="1143000"/>
          </a:xfrm>
        </p:spPr>
        <p:txBody>
          <a:bodyPr/>
          <a:lstStyle/>
          <a:p>
            <a:r>
              <a:rPr lang="ru-RU" sz="3200" dirty="0"/>
              <a:t>Стохастическая цепь передачи (Марковская цепь) </a:t>
            </a:r>
            <a:endParaRPr lang="en-FR" sz="3200" dirty="0"/>
          </a:p>
        </p:txBody>
      </p:sp>
      <p:pic>
        <p:nvPicPr>
          <p:cNvPr id="12" name="Picture 11">
            <a:extLst>
              <a:ext uri="{FF2B5EF4-FFF2-40B4-BE49-F238E27FC236}">
                <a16:creationId xmlns:a16="http://schemas.microsoft.com/office/drawing/2014/main" id="{BDB044E2-743E-954F-8D2A-EF0412411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37" y="2292350"/>
            <a:ext cx="3302000" cy="609600"/>
          </a:xfrm>
          <a:prstGeom prst="rect">
            <a:avLst/>
          </a:prstGeom>
        </p:spPr>
      </p:pic>
      <p:pic>
        <p:nvPicPr>
          <p:cNvPr id="14" name="Picture 13">
            <a:extLst>
              <a:ext uri="{FF2B5EF4-FFF2-40B4-BE49-F238E27FC236}">
                <a16:creationId xmlns:a16="http://schemas.microsoft.com/office/drawing/2014/main" id="{97F21539-8101-C849-B102-B13EE72B7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799" y="2976592"/>
            <a:ext cx="1320800" cy="457200"/>
          </a:xfrm>
          <a:prstGeom prst="rect">
            <a:avLst/>
          </a:prstGeom>
        </p:spPr>
      </p:pic>
      <p:pic>
        <p:nvPicPr>
          <p:cNvPr id="16" name="Picture 15">
            <a:extLst>
              <a:ext uri="{FF2B5EF4-FFF2-40B4-BE49-F238E27FC236}">
                <a16:creationId xmlns:a16="http://schemas.microsoft.com/office/drawing/2014/main" id="{35076331-1600-C54C-9C92-6AE948B40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450" y="4211413"/>
            <a:ext cx="2425700" cy="838200"/>
          </a:xfrm>
          <a:prstGeom prst="rect">
            <a:avLst/>
          </a:prstGeom>
        </p:spPr>
      </p:pic>
      <p:pic>
        <p:nvPicPr>
          <p:cNvPr id="25" name="Picture 24">
            <a:extLst>
              <a:ext uri="{FF2B5EF4-FFF2-40B4-BE49-F238E27FC236}">
                <a16:creationId xmlns:a16="http://schemas.microsoft.com/office/drawing/2014/main" id="{16DC8E5F-F53D-FE42-8E98-7BCD43B6C6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982" y="5416550"/>
            <a:ext cx="3441700" cy="1054100"/>
          </a:xfrm>
          <a:prstGeom prst="rect">
            <a:avLst/>
          </a:prstGeom>
        </p:spPr>
      </p:pic>
      <p:grpSp>
        <p:nvGrpSpPr>
          <p:cNvPr id="3" name="Group 2">
            <a:extLst>
              <a:ext uri="{FF2B5EF4-FFF2-40B4-BE49-F238E27FC236}">
                <a16:creationId xmlns:a16="http://schemas.microsoft.com/office/drawing/2014/main" id="{4ACE58C2-EA42-B64E-A7F4-9C688B3E0C51}"/>
              </a:ext>
            </a:extLst>
          </p:cNvPr>
          <p:cNvGrpSpPr/>
          <p:nvPr/>
        </p:nvGrpSpPr>
        <p:grpSpPr>
          <a:xfrm>
            <a:off x="1052317" y="3662318"/>
            <a:ext cx="2428801" cy="369332"/>
            <a:chOff x="1052317" y="3662318"/>
            <a:chExt cx="2428801" cy="369332"/>
          </a:xfrm>
        </p:grpSpPr>
        <p:grpSp>
          <p:nvGrpSpPr>
            <p:cNvPr id="23" name="Group 22">
              <a:extLst>
                <a:ext uri="{FF2B5EF4-FFF2-40B4-BE49-F238E27FC236}">
                  <a16:creationId xmlns:a16="http://schemas.microsoft.com/office/drawing/2014/main" id="{003A9A5C-308E-C144-BA3D-2A9961E98D38}"/>
                </a:ext>
              </a:extLst>
            </p:cNvPr>
            <p:cNvGrpSpPr/>
            <p:nvPr/>
          </p:nvGrpSpPr>
          <p:grpSpPr>
            <a:xfrm>
              <a:off x="1052317" y="3662318"/>
              <a:ext cx="2428801" cy="369332"/>
              <a:chOff x="5228925" y="3266139"/>
              <a:chExt cx="2428801" cy="369332"/>
            </a:xfrm>
          </p:grpSpPr>
          <p:pic>
            <p:nvPicPr>
              <p:cNvPr id="20" name="Picture 19">
                <a:extLst>
                  <a:ext uri="{FF2B5EF4-FFF2-40B4-BE49-F238E27FC236}">
                    <a16:creationId xmlns:a16="http://schemas.microsoft.com/office/drawing/2014/main" id="{DF1D612B-30DE-9A41-BB9B-D0792050C5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3426" y="3273005"/>
                <a:ext cx="1384300" cy="355600"/>
              </a:xfrm>
              <a:prstGeom prst="rect">
                <a:avLst/>
              </a:prstGeom>
            </p:spPr>
          </p:pic>
          <p:grpSp>
            <p:nvGrpSpPr>
              <p:cNvPr id="22" name="Group 21">
                <a:extLst>
                  <a:ext uri="{FF2B5EF4-FFF2-40B4-BE49-F238E27FC236}">
                    <a16:creationId xmlns:a16="http://schemas.microsoft.com/office/drawing/2014/main" id="{701B6115-4691-E64B-A765-66CF5EE2BE34}"/>
                  </a:ext>
                </a:extLst>
              </p:cNvPr>
              <p:cNvGrpSpPr/>
              <p:nvPr/>
            </p:nvGrpSpPr>
            <p:grpSpPr>
              <a:xfrm>
                <a:off x="5228925" y="3266139"/>
                <a:ext cx="1568690" cy="369332"/>
                <a:chOff x="5228925" y="3266139"/>
                <a:chExt cx="1568690" cy="369332"/>
              </a:xfrm>
            </p:grpSpPr>
            <p:pic>
              <p:nvPicPr>
                <p:cNvPr id="18" name="Picture 17">
                  <a:extLst>
                    <a:ext uri="{FF2B5EF4-FFF2-40B4-BE49-F238E27FC236}">
                      <a16:creationId xmlns:a16="http://schemas.microsoft.com/office/drawing/2014/main" id="{93F337FE-3732-F24F-BFBC-2D539B78A9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8925" y="3304755"/>
                  <a:ext cx="825500" cy="292100"/>
                </a:xfrm>
                <a:prstGeom prst="rect">
                  <a:avLst/>
                </a:prstGeom>
              </p:spPr>
            </p:pic>
            <p:sp>
              <p:nvSpPr>
                <p:cNvPr id="21" name="TextBox 20">
                  <a:extLst>
                    <a:ext uri="{FF2B5EF4-FFF2-40B4-BE49-F238E27FC236}">
                      <a16:creationId xmlns:a16="http://schemas.microsoft.com/office/drawing/2014/main" id="{58A40E7B-369F-A045-9ABA-353F5A579965}"/>
                    </a:ext>
                  </a:extLst>
                </p:cNvPr>
                <p:cNvSpPr txBox="1"/>
                <p:nvPr/>
              </p:nvSpPr>
              <p:spPr>
                <a:xfrm>
                  <a:off x="6054425" y="3266139"/>
                  <a:ext cx="743190" cy="369332"/>
                </a:xfrm>
                <a:prstGeom prst="rect">
                  <a:avLst/>
                </a:prstGeom>
                <a:noFill/>
              </p:spPr>
              <p:txBody>
                <a:bodyPr wrap="square" rtlCol="0">
                  <a:spAutoFit/>
                </a:bodyPr>
                <a:lstStyle/>
                <a:p>
                  <a:r>
                    <a:rPr lang="ru-RU" dirty="0"/>
                    <a:t>=</a:t>
                  </a:r>
                  <a:endParaRPr lang="en-FR" dirty="0"/>
                </a:p>
              </p:txBody>
            </p:sp>
          </p:grpSp>
        </p:grpSp>
        <p:sp>
          <p:nvSpPr>
            <p:cNvPr id="27" name="Rectangle 26">
              <a:extLst>
                <a:ext uri="{FF2B5EF4-FFF2-40B4-BE49-F238E27FC236}">
                  <a16:creationId xmlns:a16="http://schemas.microsoft.com/office/drawing/2014/main" id="{0C2858AC-2BBD-F440-9578-DE2EA181FA8A}"/>
                </a:ext>
              </a:extLst>
            </p:cNvPr>
            <p:cNvSpPr/>
            <p:nvPr/>
          </p:nvSpPr>
          <p:spPr>
            <a:xfrm>
              <a:off x="1052317" y="3662318"/>
              <a:ext cx="2428801" cy="369332"/>
            </a:xfrm>
            <a:prstGeom prst="rect">
              <a:avLst/>
            </a:prstGeom>
            <a:solidFill>
              <a:schemeClr val="accent1">
                <a:alpha val="1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28" name="Left Brace 27">
            <a:extLst>
              <a:ext uri="{FF2B5EF4-FFF2-40B4-BE49-F238E27FC236}">
                <a16:creationId xmlns:a16="http://schemas.microsoft.com/office/drawing/2014/main" id="{E27D148A-6E9E-064F-A1A6-35248D4D2E07}"/>
              </a:ext>
            </a:extLst>
          </p:cNvPr>
          <p:cNvSpPr/>
          <p:nvPr/>
        </p:nvSpPr>
        <p:spPr>
          <a:xfrm>
            <a:off x="707837" y="2501660"/>
            <a:ext cx="240962" cy="79363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FR"/>
          </a:p>
        </p:txBody>
      </p:sp>
      <p:sp>
        <p:nvSpPr>
          <p:cNvPr id="29" name="Curved Right Arrow 28">
            <a:extLst>
              <a:ext uri="{FF2B5EF4-FFF2-40B4-BE49-F238E27FC236}">
                <a16:creationId xmlns:a16="http://schemas.microsoft.com/office/drawing/2014/main" id="{0BC4EA20-2E19-C149-8127-67C98BC751A5}"/>
              </a:ext>
            </a:extLst>
          </p:cNvPr>
          <p:cNvSpPr/>
          <p:nvPr/>
        </p:nvSpPr>
        <p:spPr>
          <a:xfrm>
            <a:off x="189783" y="2901949"/>
            <a:ext cx="457199" cy="1898651"/>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pic>
        <p:nvPicPr>
          <p:cNvPr id="31" name="Content Placeholder 7">
            <a:extLst>
              <a:ext uri="{FF2B5EF4-FFF2-40B4-BE49-F238E27FC236}">
                <a16:creationId xmlns:a16="http://schemas.microsoft.com/office/drawing/2014/main" id="{7566BF24-CD0B-464D-A30A-76CF907784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3317" y="2286252"/>
            <a:ext cx="2872496" cy="2829363"/>
          </a:xfrm>
          <a:prstGeom prst="rect">
            <a:avLst/>
          </a:prstGeom>
          <a:effectLst>
            <a:outerShdw blurRad="50800" dist="50800" dir="5400000" algn="ctr" rotWithShape="0">
              <a:srgbClr val="000000">
                <a:alpha val="0"/>
              </a:srgbClr>
            </a:outerShdw>
          </a:effectLst>
        </p:spPr>
      </p:pic>
      <p:sp>
        <p:nvSpPr>
          <p:cNvPr id="32" name="Rectangle 31">
            <a:extLst>
              <a:ext uri="{FF2B5EF4-FFF2-40B4-BE49-F238E27FC236}">
                <a16:creationId xmlns:a16="http://schemas.microsoft.com/office/drawing/2014/main" id="{D67A9BE8-1286-1E4C-8214-0226AD912417}"/>
              </a:ext>
            </a:extLst>
          </p:cNvPr>
          <p:cNvSpPr/>
          <p:nvPr/>
        </p:nvSpPr>
        <p:spPr>
          <a:xfrm>
            <a:off x="5662884" y="2057400"/>
            <a:ext cx="2998037" cy="3146589"/>
          </a:xfrm>
          <a:prstGeom prst="rect">
            <a:avLst/>
          </a:prstGeom>
          <a:solidFill>
            <a:srgbClr val="92D050">
              <a:alpha val="2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cxnSp>
        <p:nvCxnSpPr>
          <p:cNvPr id="34" name="Straight Arrow Connector 33">
            <a:extLst>
              <a:ext uri="{FF2B5EF4-FFF2-40B4-BE49-F238E27FC236}">
                <a16:creationId xmlns:a16="http://schemas.microsoft.com/office/drawing/2014/main" id="{8F6B9C00-1A10-574F-8EBD-CAC1465C37E0}"/>
              </a:ext>
            </a:extLst>
          </p:cNvPr>
          <p:cNvCxnSpPr>
            <a:cxnSpLocks/>
          </p:cNvCxnSpPr>
          <p:nvPr/>
        </p:nvCxnSpPr>
        <p:spPr>
          <a:xfrm>
            <a:off x="3524121" y="2773431"/>
            <a:ext cx="3221736" cy="1643294"/>
          </a:xfrm>
          <a:prstGeom prst="straightConnector1">
            <a:avLst/>
          </a:prstGeom>
          <a:ln w="19050">
            <a:solidFill>
              <a:schemeClr val="accent2">
                <a:lumMod val="50000"/>
                <a:lumOff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8" name="Freeform 37">
            <a:extLst>
              <a:ext uri="{FF2B5EF4-FFF2-40B4-BE49-F238E27FC236}">
                <a16:creationId xmlns:a16="http://schemas.microsoft.com/office/drawing/2014/main" id="{D1F8283F-C542-A34A-B62B-7EF99733C621}"/>
              </a:ext>
            </a:extLst>
          </p:cNvPr>
          <p:cNvSpPr/>
          <p:nvPr/>
        </p:nvSpPr>
        <p:spPr>
          <a:xfrm>
            <a:off x="2160329" y="2104845"/>
            <a:ext cx="4516516" cy="1086929"/>
          </a:xfrm>
          <a:custGeom>
            <a:avLst/>
            <a:gdLst>
              <a:gd name="connsiteX0" fmla="*/ 17253 w 4589253"/>
              <a:gd name="connsiteY0" fmla="*/ 293298 h 1086929"/>
              <a:gd name="connsiteX1" fmla="*/ 0 w 4589253"/>
              <a:gd name="connsiteY1" fmla="*/ 0 h 1086929"/>
              <a:gd name="connsiteX2" fmla="*/ 4589253 w 4589253"/>
              <a:gd name="connsiteY2" fmla="*/ 0 h 1086929"/>
              <a:gd name="connsiteX3" fmla="*/ 4589253 w 4589253"/>
              <a:gd name="connsiteY3" fmla="*/ 1086929 h 1086929"/>
            </a:gdLst>
            <a:ahLst/>
            <a:cxnLst>
              <a:cxn ang="0">
                <a:pos x="connsiteX0" y="connsiteY0"/>
              </a:cxn>
              <a:cxn ang="0">
                <a:pos x="connsiteX1" y="connsiteY1"/>
              </a:cxn>
              <a:cxn ang="0">
                <a:pos x="connsiteX2" y="connsiteY2"/>
              </a:cxn>
              <a:cxn ang="0">
                <a:pos x="connsiteX3" y="connsiteY3"/>
              </a:cxn>
            </a:cxnLst>
            <a:rect l="l" t="t" r="r" b="b"/>
            <a:pathLst>
              <a:path w="4589253" h="1086929">
                <a:moveTo>
                  <a:pt x="17253" y="293298"/>
                </a:moveTo>
                <a:lnTo>
                  <a:pt x="0" y="0"/>
                </a:lnTo>
                <a:lnTo>
                  <a:pt x="4589253" y="0"/>
                </a:lnTo>
                <a:lnTo>
                  <a:pt x="4589253" y="1086929"/>
                </a:lnTo>
              </a:path>
            </a:pathLst>
          </a:custGeom>
          <a:noFill/>
          <a:ln w="15875">
            <a:solidFill>
              <a:srgbClr val="0070C0"/>
            </a:solidFill>
            <a:prstDash val="dash"/>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cxnSp>
        <p:nvCxnSpPr>
          <p:cNvPr id="43" name="Straight Connector 42">
            <a:extLst>
              <a:ext uri="{FF2B5EF4-FFF2-40B4-BE49-F238E27FC236}">
                <a16:creationId xmlns:a16="http://schemas.microsoft.com/office/drawing/2014/main" id="{51790D09-C67E-BF4C-8099-807FD30C5B2E}"/>
              </a:ext>
            </a:extLst>
          </p:cNvPr>
          <p:cNvCxnSpPr/>
          <p:nvPr/>
        </p:nvCxnSpPr>
        <p:spPr>
          <a:xfrm>
            <a:off x="1976047" y="2398142"/>
            <a:ext cx="374532"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124DB1A-E553-D049-843C-28DE4C326128}"/>
              </a:ext>
            </a:extLst>
          </p:cNvPr>
          <p:cNvCxnSpPr/>
          <p:nvPr/>
        </p:nvCxnSpPr>
        <p:spPr>
          <a:xfrm>
            <a:off x="3336855" y="2773431"/>
            <a:ext cx="3745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8BC940A-DB7A-B84E-B0E8-0ADDC2FAD415}"/>
              </a:ext>
            </a:extLst>
          </p:cNvPr>
          <p:cNvSpPr txBox="1"/>
          <p:nvPr/>
        </p:nvSpPr>
        <p:spPr>
          <a:xfrm>
            <a:off x="171283" y="1694314"/>
            <a:ext cx="2587568" cy="584775"/>
          </a:xfrm>
          <a:prstGeom prst="rect">
            <a:avLst/>
          </a:prstGeom>
          <a:noFill/>
        </p:spPr>
        <p:txBody>
          <a:bodyPr wrap="none" rtlCol="0">
            <a:spAutoFit/>
          </a:bodyPr>
          <a:lstStyle/>
          <a:p>
            <a:r>
              <a:rPr lang="ru-RU" sz="1600" dirty="0">
                <a:solidFill>
                  <a:srgbClr val="FF0000"/>
                </a:solidFill>
              </a:rPr>
              <a:t>вероятность получения </a:t>
            </a:r>
          </a:p>
          <a:p>
            <a:r>
              <a:rPr lang="ru-RU" sz="1600" dirty="0">
                <a:solidFill>
                  <a:srgbClr val="FF0000"/>
                </a:solidFill>
              </a:rPr>
              <a:t>мутанта</a:t>
            </a:r>
          </a:p>
        </p:txBody>
      </p:sp>
      <p:sp>
        <p:nvSpPr>
          <p:cNvPr id="5" name="Rectangle 4">
            <a:extLst>
              <a:ext uri="{FF2B5EF4-FFF2-40B4-BE49-F238E27FC236}">
                <a16:creationId xmlns:a16="http://schemas.microsoft.com/office/drawing/2014/main" id="{07E1F31D-68A7-F346-B2AD-E72DDE240CD6}"/>
              </a:ext>
            </a:extLst>
          </p:cNvPr>
          <p:cNvSpPr/>
          <p:nvPr/>
        </p:nvSpPr>
        <p:spPr>
          <a:xfrm>
            <a:off x="2220579" y="3257554"/>
            <a:ext cx="1681871" cy="307777"/>
          </a:xfrm>
          <a:prstGeom prst="rect">
            <a:avLst/>
          </a:prstGeom>
        </p:spPr>
        <p:txBody>
          <a:bodyPr wrap="none">
            <a:spAutoFit/>
          </a:bodyPr>
          <a:lstStyle/>
          <a:p>
            <a:r>
              <a:rPr lang="ru-RU" sz="1400" dirty="0">
                <a:solidFill>
                  <a:srgbClr val="FF0000"/>
                </a:solidFill>
              </a:rPr>
              <a:t>время передачи</a:t>
            </a:r>
            <a:endParaRPr lang="en-FR" sz="1400" dirty="0">
              <a:solidFill>
                <a:srgbClr val="FF0000"/>
              </a:solidFill>
            </a:endParaRPr>
          </a:p>
        </p:txBody>
      </p:sp>
      <p:cxnSp>
        <p:nvCxnSpPr>
          <p:cNvPr id="7" name="Straight Arrow Connector 6">
            <a:extLst>
              <a:ext uri="{FF2B5EF4-FFF2-40B4-BE49-F238E27FC236}">
                <a16:creationId xmlns:a16="http://schemas.microsoft.com/office/drawing/2014/main" id="{51942D32-CA98-1144-AC36-CA761FBC68BA}"/>
              </a:ext>
            </a:extLst>
          </p:cNvPr>
          <p:cNvCxnSpPr/>
          <p:nvPr/>
        </p:nvCxnSpPr>
        <p:spPr>
          <a:xfrm>
            <a:off x="1465067" y="2016748"/>
            <a:ext cx="318172" cy="45875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81D099E-CE54-F542-B7DA-6A5E7782D3F1}"/>
              </a:ext>
            </a:extLst>
          </p:cNvPr>
          <p:cNvCxnSpPr>
            <a:cxnSpLocks/>
            <a:stCxn id="5" idx="1"/>
          </p:cNvCxnSpPr>
          <p:nvPr/>
        </p:nvCxnSpPr>
        <p:spPr>
          <a:xfrm flipH="1" flipV="1">
            <a:off x="1976047" y="3329733"/>
            <a:ext cx="244532" cy="817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F7A1FDB0-864D-5C4A-A7BA-402DF1BF5A50}"/>
              </a:ext>
            </a:extLst>
          </p:cNvPr>
          <p:cNvSpPr/>
          <p:nvPr/>
        </p:nvSpPr>
        <p:spPr>
          <a:xfrm>
            <a:off x="6517819" y="5566660"/>
            <a:ext cx="1979199" cy="307777"/>
          </a:xfrm>
          <a:prstGeom prst="rect">
            <a:avLst/>
          </a:prstGeom>
        </p:spPr>
        <p:txBody>
          <a:bodyPr wrap="square">
            <a:spAutoFit/>
          </a:bodyPr>
          <a:lstStyle/>
          <a:p>
            <a:r>
              <a:rPr lang="en-US" sz="1400" dirty="0">
                <a:solidFill>
                  <a:srgbClr val="FF0000"/>
                </a:solidFill>
                <a:latin typeface="Helvetica" pitchFamily="2" charset="0"/>
                <a:cs typeface="Arial" panose="020B0604020202020204" pitchFamily="34" charset="0"/>
              </a:rPr>
              <a:t>t</a:t>
            </a:r>
            <a:r>
              <a:rPr lang="ru-RU" sz="1400" dirty="0">
                <a:solidFill>
                  <a:srgbClr val="FF0000"/>
                </a:solidFill>
                <a:latin typeface="Helvetica" pitchFamily="2" charset="0"/>
              </a:rPr>
              <a:t>*</a:t>
            </a:r>
            <a:endParaRPr lang="en-FR" sz="1400" dirty="0">
              <a:solidFill>
                <a:srgbClr val="FF0000"/>
              </a:solidFill>
              <a:latin typeface="Helvetica" pitchFamily="2" charset="0"/>
            </a:endParaRPr>
          </a:p>
        </p:txBody>
      </p:sp>
      <p:cxnSp>
        <p:nvCxnSpPr>
          <p:cNvPr id="36" name="Straight Arrow Connector 35">
            <a:extLst>
              <a:ext uri="{FF2B5EF4-FFF2-40B4-BE49-F238E27FC236}">
                <a16:creationId xmlns:a16="http://schemas.microsoft.com/office/drawing/2014/main" id="{606B89DA-2A5C-8240-99D5-59B54EB3BA5B}"/>
              </a:ext>
            </a:extLst>
          </p:cNvPr>
          <p:cNvCxnSpPr>
            <a:cxnSpLocks/>
            <a:stCxn id="35" idx="1"/>
          </p:cNvCxnSpPr>
          <p:nvPr/>
        </p:nvCxnSpPr>
        <p:spPr>
          <a:xfrm flipV="1">
            <a:off x="6517819" y="4732971"/>
            <a:ext cx="0" cy="98757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795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par>
                                <p:cTn id="13" presetID="9"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7AFF27D-2896-4840-B1EE-92FBC89E9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02" y="2661314"/>
            <a:ext cx="3555135" cy="3374670"/>
          </a:xfrm>
          <a:prstGeom prst="rect">
            <a:avLst/>
          </a:prstGeom>
        </p:spPr>
      </p:pic>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p:txBody>
          <a:bodyPr/>
          <a:lstStyle/>
          <a:p>
            <a:r>
              <a:rPr lang="ru-RU" sz="3200" dirty="0"/>
              <a:t>Стохастическая цепь передачи (Марковская цепь) </a:t>
            </a:r>
            <a:endParaRPr lang="en-FR" sz="3200" dirty="0"/>
          </a:p>
        </p:txBody>
      </p:sp>
      <p:pic>
        <p:nvPicPr>
          <p:cNvPr id="5" name="Picture 4">
            <a:extLst>
              <a:ext uri="{FF2B5EF4-FFF2-40B4-BE49-F238E27FC236}">
                <a16:creationId xmlns:a16="http://schemas.microsoft.com/office/drawing/2014/main" id="{35282DF1-77F0-AD4C-81FC-429ED3A12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40" y="2634019"/>
            <a:ext cx="3555135" cy="3377821"/>
          </a:xfrm>
          <a:prstGeom prst="rect">
            <a:avLst/>
          </a:prstGeom>
        </p:spPr>
      </p:pic>
    </p:spTree>
    <p:extLst>
      <p:ext uri="{BB962C8B-B14F-4D97-AF65-F5344CB8AC3E}">
        <p14:creationId xmlns:p14="http://schemas.microsoft.com/office/powerpoint/2010/main" val="3560773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74639" y="445698"/>
            <a:ext cx="6508377" cy="1143000"/>
          </a:xfrm>
        </p:spPr>
        <p:txBody>
          <a:bodyPr/>
          <a:lstStyle/>
          <a:p>
            <a:r>
              <a:rPr lang="ru-RU" dirty="0"/>
              <a:t>Выводы 1</a:t>
            </a:r>
            <a:endParaRPr lang="en-FR" dirty="0"/>
          </a:p>
        </p:txBody>
      </p:sp>
      <p:sp>
        <p:nvSpPr>
          <p:cNvPr id="4" name="Content Placeholder 3">
            <a:extLst>
              <a:ext uri="{FF2B5EF4-FFF2-40B4-BE49-F238E27FC236}">
                <a16:creationId xmlns:a16="http://schemas.microsoft.com/office/drawing/2014/main" id="{84E91F2B-8860-134E-9208-1EF82CAEB168}"/>
              </a:ext>
            </a:extLst>
          </p:cNvPr>
          <p:cNvSpPr>
            <a:spLocks noGrp="1"/>
          </p:cNvSpPr>
          <p:nvPr>
            <p:ph idx="1"/>
          </p:nvPr>
        </p:nvSpPr>
        <p:spPr/>
        <p:txBody>
          <a:bodyPr>
            <a:normAutofit/>
          </a:bodyPr>
          <a:lstStyle/>
          <a:p>
            <a:r>
              <a:rPr lang="ru-RU" dirty="0" err="1"/>
              <a:t>Гетерозиготность</a:t>
            </a:r>
            <a:r>
              <a:rPr lang="ru-RU" dirty="0"/>
              <a:t> в ВИЧ пациентах объясняется реверсией мутантов</a:t>
            </a:r>
          </a:p>
          <a:p>
            <a:r>
              <a:rPr lang="ru-RU" dirty="0"/>
              <a:t>При передаче из 1 источника, мутанты накапливаются из за «горлышка бутылки» и ранней передачи, что подавляет эффект  естественного отбора</a:t>
            </a:r>
          </a:p>
          <a:p>
            <a:endParaRPr lang="en-FR" dirty="0"/>
          </a:p>
        </p:txBody>
      </p:sp>
    </p:spTree>
    <p:extLst>
      <p:ext uri="{BB962C8B-B14F-4D97-AF65-F5344CB8AC3E}">
        <p14:creationId xmlns:p14="http://schemas.microsoft.com/office/powerpoint/2010/main" val="3867118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151079" y="415649"/>
            <a:ext cx="7204301" cy="1708582"/>
          </a:xfrm>
        </p:spPr>
        <p:txBody>
          <a:bodyPr/>
          <a:lstStyle/>
          <a:p>
            <a:r>
              <a:rPr lang="ru-RU" sz="3200" dirty="0"/>
              <a:t> Детерминистическая эволюция из первых принципов: 2 аллели</a:t>
            </a:r>
            <a:br>
              <a:rPr lang="ru-RU" dirty="0"/>
            </a:br>
            <a:r>
              <a:rPr lang="ru-RU" dirty="0"/>
              <a:t> </a:t>
            </a:r>
            <a:endParaRPr lang="en-FR" dirty="0"/>
          </a:p>
        </p:txBody>
      </p:sp>
      <p:sp>
        <p:nvSpPr>
          <p:cNvPr id="10" name="TextBox 9">
            <a:extLst>
              <a:ext uri="{FF2B5EF4-FFF2-40B4-BE49-F238E27FC236}">
                <a16:creationId xmlns:a16="http://schemas.microsoft.com/office/drawing/2014/main" id="{DB54FD6F-FB31-A84B-A69A-74D8752D5D13}"/>
              </a:ext>
            </a:extLst>
          </p:cNvPr>
          <p:cNvSpPr txBox="1"/>
          <p:nvPr/>
        </p:nvSpPr>
        <p:spPr>
          <a:xfrm>
            <a:off x="1434949" y="2316440"/>
            <a:ext cx="2236510" cy="369332"/>
          </a:xfrm>
          <a:prstGeom prst="rect">
            <a:avLst/>
          </a:prstGeom>
          <a:noFill/>
        </p:spPr>
        <p:txBody>
          <a:bodyPr wrap="none" rtlCol="0">
            <a:spAutoFit/>
          </a:bodyPr>
          <a:lstStyle/>
          <a:p>
            <a:r>
              <a:rPr lang="ru-RU" dirty="0">
                <a:solidFill>
                  <a:srgbClr val="0070C0"/>
                </a:solidFill>
              </a:rPr>
              <a:t>Фитнесс меньше</a:t>
            </a:r>
            <a:endParaRPr lang="en-FR" dirty="0">
              <a:solidFill>
                <a:srgbClr val="0070C0"/>
              </a:solidFill>
            </a:endParaRPr>
          </a:p>
        </p:txBody>
      </p:sp>
      <p:sp>
        <p:nvSpPr>
          <p:cNvPr id="11" name="TextBox 10">
            <a:extLst>
              <a:ext uri="{FF2B5EF4-FFF2-40B4-BE49-F238E27FC236}">
                <a16:creationId xmlns:a16="http://schemas.microsoft.com/office/drawing/2014/main" id="{4AE950FB-6EF7-BD4A-9B4C-21D3E6472FE5}"/>
              </a:ext>
            </a:extLst>
          </p:cNvPr>
          <p:cNvSpPr txBox="1"/>
          <p:nvPr/>
        </p:nvSpPr>
        <p:spPr>
          <a:xfrm>
            <a:off x="5402728" y="2265273"/>
            <a:ext cx="2177199" cy="369332"/>
          </a:xfrm>
          <a:prstGeom prst="rect">
            <a:avLst/>
          </a:prstGeom>
          <a:noFill/>
        </p:spPr>
        <p:txBody>
          <a:bodyPr wrap="none" rtlCol="0">
            <a:spAutoFit/>
          </a:bodyPr>
          <a:lstStyle/>
          <a:p>
            <a:r>
              <a:rPr lang="ru-RU" dirty="0">
                <a:solidFill>
                  <a:srgbClr val="00652E"/>
                </a:solidFill>
              </a:rPr>
              <a:t>Фитнесс больше</a:t>
            </a:r>
            <a:endParaRPr lang="en-FR" dirty="0">
              <a:solidFill>
                <a:srgbClr val="00652E"/>
              </a:solidFill>
            </a:endParaRPr>
          </a:p>
        </p:txBody>
      </p:sp>
      <p:sp>
        <p:nvSpPr>
          <p:cNvPr id="12" name="TextBox 11">
            <a:extLst>
              <a:ext uri="{FF2B5EF4-FFF2-40B4-BE49-F238E27FC236}">
                <a16:creationId xmlns:a16="http://schemas.microsoft.com/office/drawing/2014/main" id="{7B6E282C-874E-0D43-88E9-BFD610D0F4EC}"/>
              </a:ext>
            </a:extLst>
          </p:cNvPr>
          <p:cNvSpPr txBox="1"/>
          <p:nvPr/>
        </p:nvSpPr>
        <p:spPr>
          <a:xfrm>
            <a:off x="2244569" y="1797469"/>
            <a:ext cx="3785011" cy="369332"/>
          </a:xfrm>
          <a:prstGeom prst="rect">
            <a:avLst/>
          </a:prstGeom>
          <a:noFill/>
        </p:spPr>
        <p:txBody>
          <a:bodyPr wrap="none" rtlCol="0">
            <a:spAutoFit/>
          </a:bodyPr>
          <a:lstStyle/>
          <a:p>
            <a:r>
              <a:rPr lang="ru-RU" dirty="0"/>
              <a:t>Количества геномов двух типов</a:t>
            </a:r>
            <a:endParaRPr lang="en-FR" dirty="0"/>
          </a:p>
        </p:txBody>
      </p:sp>
      <p:sp>
        <p:nvSpPr>
          <p:cNvPr id="7" name="Oval 6">
            <a:extLst>
              <a:ext uri="{FF2B5EF4-FFF2-40B4-BE49-F238E27FC236}">
                <a16:creationId xmlns:a16="http://schemas.microsoft.com/office/drawing/2014/main" id="{39DA442E-F2BB-A947-A608-C011F5EFBA35}"/>
              </a:ext>
            </a:extLst>
          </p:cNvPr>
          <p:cNvSpPr/>
          <p:nvPr/>
        </p:nvSpPr>
        <p:spPr>
          <a:xfrm>
            <a:off x="2079927" y="3061776"/>
            <a:ext cx="1274618" cy="1274618"/>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15" name="Oval 14">
            <a:extLst>
              <a:ext uri="{FF2B5EF4-FFF2-40B4-BE49-F238E27FC236}">
                <a16:creationId xmlns:a16="http://schemas.microsoft.com/office/drawing/2014/main" id="{84C5E430-1B38-144F-BBCF-9B0C5F559F3F}"/>
              </a:ext>
            </a:extLst>
          </p:cNvPr>
          <p:cNvSpPr/>
          <p:nvPr/>
        </p:nvSpPr>
        <p:spPr>
          <a:xfrm>
            <a:off x="5537416" y="3061776"/>
            <a:ext cx="1274618" cy="127461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cxnSp>
        <p:nvCxnSpPr>
          <p:cNvPr id="9" name="Straight Arrow Connector 8">
            <a:extLst>
              <a:ext uri="{FF2B5EF4-FFF2-40B4-BE49-F238E27FC236}">
                <a16:creationId xmlns:a16="http://schemas.microsoft.com/office/drawing/2014/main" id="{5EE9C133-7831-E748-8FD4-604CEBAFE281}"/>
              </a:ext>
            </a:extLst>
          </p:cNvPr>
          <p:cNvCxnSpPr>
            <a:cxnSpLocks/>
          </p:cNvCxnSpPr>
          <p:nvPr/>
        </p:nvCxnSpPr>
        <p:spPr>
          <a:xfrm>
            <a:off x="3587578" y="3477488"/>
            <a:ext cx="17741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B4F04C7-818C-364D-9347-47F81B9BF678}"/>
              </a:ext>
            </a:extLst>
          </p:cNvPr>
          <p:cNvCxnSpPr>
            <a:cxnSpLocks/>
          </p:cNvCxnSpPr>
          <p:nvPr/>
        </p:nvCxnSpPr>
        <p:spPr>
          <a:xfrm flipH="1">
            <a:off x="3573346" y="3837706"/>
            <a:ext cx="17741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A398272D-FBEE-164C-8BBB-696E8772246F}"/>
              </a:ext>
            </a:extLst>
          </p:cNvPr>
          <p:cNvSpPr txBox="1"/>
          <p:nvPr/>
        </p:nvSpPr>
        <p:spPr>
          <a:xfrm>
            <a:off x="4286934" y="2906833"/>
            <a:ext cx="396262" cy="400110"/>
          </a:xfrm>
          <a:prstGeom prst="rect">
            <a:avLst/>
          </a:prstGeom>
          <a:noFill/>
        </p:spPr>
        <p:txBody>
          <a:bodyPr wrap="none" rtlCol="0">
            <a:spAutoFit/>
          </a:bodyPr>
          <a:lstStyle/>
          <a:p>
            <a:r>
              <a:rPr lang="en-FR" sz="2000" dirty="0">
                <a:latin typeface="Symbol" pitchFamily="2" charset="2"/>
              </a:rPr>
              <a:t>m </a:t>
            </a:r>
          </a:p>
        </p:txBody>
      </p:sp>
      <p:sp>
        <p:nvSpPr>
          <p:cNvPr id="26" name="Freeform 25">
            <a:extLst>
              <a:ext uri="{FF2B5EF4-FFF2-40B4-BE49-F238E27FC236}">
                <a16:creationId xmlns:a16="http://schemas.microsoft.com/office/drawing/2014/main" id="{3BD160A9-1624-6D40-8CAD-373591F462A7}"/>
              </a:ext>
            </a:extLst>
          </p:cNvPr>
          <p:cNvSpPr/>
          <p:nvPr/>
        </p:nvSpPr>
        <p:spPr>
          <a:xfrm>
            <a:off x="6788732" y="3144979"/>
            <a:ext cx="628411" cy="955964"/>
          </a:xfrm>
          <a:custGeom>
            <a:avLst/>
            <a:gdLst>
              <a:gd name="connsiteX0" fmla="*/ 0 w 628411"/>
              <a:gd name="connsiteY0" fmla="*/ 0 h 955964"/>
              <a:gd name="connsiteX1" fmla="*/ 568037 w 628411"/>
              <a:gd name="connsiteY1" fmla="*/ 304800 h 955964"/>
              <a:gd name="connsiteX2" fmla="*/ 554182 w 628411"/>
              <a:gd name="connsiteY2" fmla="*/ 609600 h 955964"/>
              <a:gd name="connsiteX3" fmla="*/ 55418 w 628411"/>
              <a:gd name="connsiteY3" fmla="*/ 955964 h 955964"/>
            </a:gdLst>
            <a:ahLst/>
            <a:cxnLst>
              <a:cxn ang="0">
                <a:pos x="connsiteX0" y="connsiteY0"/>
              </a:cxn>
              <a:cxn ang="0">
                <a:pos x="connsiteX1" y="connsiteY1"/>
              </a:cxn>
              <a:cxn ang="0">
                <a:pos x="connsiteX2" y="connsiteY2"/>
              </a:cxn>
              <a:cxn ang="0">
                <a:pos x="connsiteX3" y="connsiteY3"/>
              </a:cxn>
            </a:cxnLst>
            <a:rect l="l" t="t" r="r" b="b"/>
            <a:pathLst>
              <a:path w="628411" h="955964">
                <a:moveTo>
                  <a:pt x="0" y="0"/>
                </a:moveTo>
                <a:cubicBezTo>
                  <a:pt x="237836" y="101600"/>
                  <a:pt x="475673" y="203200"/>
                  <a:pt x="568037" y="304800"/>
                </a:cubicBezTo>
                <a:cubicBezTo>
                  <a:pt x="660401" y="406400"/>
                  <a:pt x="639618" y="501073"/>
                  <a:pt x="554182" y="609600"/>
                </a:cubicBezTo>
                <a:cubicBezTo>
                  <a:pt x="468746" y="718127"/>
                  <a:pt x="262082" y="837045"/>
                  <a:pt x="55418" y="955964"/>
                </a:cubicBezTo>
              </a:path>
            </a:pathLst>
          </a:custGeom>
          <a:noFill/>
          <a:ln w="38100">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27" name="Freeform 26">
            <a:extLst>
              <a:ext uri="{FF2B5EF4-FFF2-40B4-BE49-F238E27FC236}">
                <a16:creationId xmlns:a16="http://schemas.microsoft.com/office/drawing/2014/main" id="{101D2B84-FDFD-E24B-980E-12A9F982F0BC}"/>
              </a:ext>
            </a:extLst>
          </p:cNvPr>
          <p:cNvSpPr/>
          <p:nvPr/>
        </p:nvSpPr>
        <p:spPr>
          <a:xfrm rot="10800000">
            <a:off x="1376564" y="3223366"/>
            <a:ext cx="628411" cy="955964"/>
          </a:xfrm>
          <a:custGeom>
            <a:avLst/>
            <a:gdLst>
              <a:gd name="connsiteX0" fmla="*/ 0 w 628411"/>
              <a:gd name="connsiteY0" fmla="*/ 0 h 955964"/>
              <a:gd name="connsiteX1" fmla="*/ 568037 w 628411"/>
              <a:gd name="connsiteY1" fmla="*/ 304800 h 955964"/>
              <a:gd name="connsiteX2" fmla="*/ 554182 w 628411"/>
              <a:gd name="connsiteY2" fmla="*/ 609600 h 955964"/>
              <a:gd name="connsiteX3" fmla="*/ 55418 w 628411"/>
              <a:gd name="connsiteY3" fmla="*/ 955964 h 955964"/>
            </a:gdLst>
            <a:ahLst/>
            <a:cxnLst>
              <a:cxn ang="0">
                <a:pos x="connsiteX0" y="connsiteY0"/>
              </a:cxn>
              <a:cxn ang="0">
                <a:pos x="connsiteX1" y="connsiteY1"/>
              </a:cxn>
              <a:cxn ang="0">
                <a:pos x="connsiteX2" y="connsiteY2"/>
              </a:cxn>
              <a:cxn ang="0">
                <a:pos x="connsiteX3" y="connsiteY3"/>
              </a:cxn>
            </a:cxnLst>
            <a:rect l="l" t="t" r="r" b="b"/>
            <a:pathLst>
              <a:path w="628411" h="955964">
                <a:moveTo>
                  <a:pt x="0" y="0"/>
                </a:moveTo>
                <a:cubicBezTo>
                  <a:pt x="237836" y="101600"/>
                  <a:pt x="475673" y="203200"/>
                  <a:pt x="568037" y="304800"/>
                </a:cubicBezTo>
                <a:cubicBezTo>
                  <a:pt x="660401" y="406400"/>
                  <a:pt x="639618" y="501073"/>
                  <a:pt x="554182" y="609600"/>
                </a:cubicBezTo>
                <a:cubicBezTo>
                  <a:pt x="468746" y="718127"/>
                  <a:pt x="262082" y="837045"/>
                  <a:pt x="55418" y="955964"/>
                </a:cubicBezTo>
              </a:path>
            </a:pathLst>
          </a:custGeom>
          <a:noFill/>
          <a:ln w="38100">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cxnSp>
        <p:nvCxnSpPr>
          <p:cNvPr id="28" name="Straight Arrow Connector 27">
            <a:extLst>
              <a:ext uri="{FF2B5EF4-FFF2-40B4-BE49-F238E27FC236}">
                <a16:creationId xmlns:a16="http://schemas.microsoft.com/office/drawing/2014/main" id="{9644A105-2AB4-DF4B-A889-B5B4128CEF03}"/>
              </a:ext>
            </a:extLst>
          </p:cNvPr>
          <p:cNvCxnSpPr>
            <a:cxnSpLocks/>
          </p:cNvCxnSpPr>
          <p:nvPr/>
        </p:nvCxnSpPr>
        <p:spPr>
          <a:xfrm flipH="1">
            <a:off x="2689530" y="4472936"/>
            <a:ext cx="1" cy="1387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7A59C6D-EA6B-AA41-9E7A-54C5FCDC7E07}"/>
              </a:ext>
            </a:extLst>
          </p:cNvPr>
          <p:cNvCxnSpPr>
            <a:cxnSpLocks/>
          </p:cNvCxnSpPr>
          <p:nvPr/>
        </p:nvCxnSpPr>
        <p:spPr>
          <a:xfrm flipH="1">
            <a:off x="6174725" y="4421534"/>
            <a:ext cx="1" cy="1387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quot;No&quot; Symbol 33">
            <a:extLst>
              <a:ext uri="{FF2B5EF4-FFF2-40B4-BE49-F238E27FC236}">
                <a16:creationId xmlns:a16="http://schemas.microsoft.com/office/drawing/2014/main" id="{AF33724D-8D6B-BD4F-BD17-01750EBF2584}"/>
              </a:ext>
            </a:extLst>
          </p:cNvPr>
          <p:cNvSpPr/>
          <p:nvPr/>
        </p:nvSpPr>
        <p:spPr>
          <a:xfrm>
            <a:off x="2440148" y="5997012"/>
            <a:ext cx="498764" cy="498764"/>
          </a:xfrm>
          <a:prstGeom prst="noSmoking">
            <a:avLst>
              <a:gd name="adj" fmla="val 4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sp>
        <p:nvSpPr>
          <p:cNvPr id="35" name="&quot;No&quot; Symbol 34">
            <a:extLst>
              <a:ext uri="{FF2B5EF4-FFF2-40B4-BE49-F238E27FC236}">
                <a16:creationId xmlns:a16="http://schemas.microsoft.com/office/drawing/2014/main" id="{701AE2C5-E8A7-F048-949E-F7300208F4AA}"/>
              </a:ext>
            </a:extLst>
          </p:cNvPr>
          <p:cNvSpPr/>
          <p:nvPr/>
        </p:nvSpPr>
        <p:spPr>
          <a:xfrm>
            <a:off x="5938595" y="5978938"/>
            <a:ext cx="498764" cy="498764"/>
          </a:xfrm>
          <a:prstGeom prst="noSmoking">
            <a:avLst>
              <a:gd name="adj" fmla="val 4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sp>
        <p:nvSpPr>
          <p:cNvPr id="14" name="TextBox 13">
            <a:extLst>
              <a:ext uri="{FF2B5EF4-FFF2-40B4-BE49-F238E27FC236}">
                <a16:creationId xmlns:a16="http://schemas.microsoft.com/office/drawing/2014/main" id="{4C2406DE-DBC7-9147-B42F-DCFF69CBD7A3}"/>
              </a:ext>
            </a:extLst>
          </p:cNvPr>
          <p:cNvSpPr txBox="1"/>
          <p:nvPr/>
        </p:nvSpPr>
        <p:spPr>
          <a:xfrm>
            <a:off x="2101522" y="3542509"/>
            <a:ext cx="1231427" cy="307777"/>
          </a:xfrm>
          <a:prstGeom prst="rect">
            <a:avLst/>
          </a:prstGeom>
          <a:noFill/>
        </p:spPr>
        <p:txBody>
          <a:bodyPr wrap="none" rtlCol="0">
            <a:spAutoFit/>
          </a:bodyPr>
          <a:lstStyle/>
          <a:p>
            <a:r>
              <a:rPr lang="en-US" sz="1400" dirty="0">
                <a:solidFill>
                  <a:schemeClr val="bg1">
                    <a:lumMod val="95000"/>
                  </a:schemeClr>
                </a:solidFill>
              </a:rPr>
              <a:t>n</a:t>
            </a:r>
            <a:r>
              <a:rPr lang="ru-RU" sz="1400" baseline="-25000" dirty="0">
                <a:solidFill>
                  <a:schemeClr val="bg1">
                    <a:lumMod val="95000"/>
                  </a:schemeClr>
                </a:solidFill>
              </a:rPr>
              <a:t>1</a:t>
            </a:r>
            <a:r>
              <a:rPr lang="ru-RU" sz="1400" dirty="0">
                <a:solidFill>
                  <a:schemeClr val="bg1">
                    <a:lumMod val="95000"/>
                  </a:schemeClr>
                </a:solidFill>
              </a:rPr>
              <a:t> мутантов</a:t>
            </a:r>
            <a:endParaRPr lang="en-FR" sz="1400" dirty="0">
              <a:solidFill>
                <a:schemeClr val="bg1">
                  <a:lumMod val="95000"/>
                </a:schemeClr>
              </a:solidFill>
            </a:endParaRPr>
          </a:p>
        </p:txBody>
      </p:sp>
      <p:sp>
        <p:nvSpPr>
          <p:cNvPr id="13" name="TextBox 12">
            <a:extLst>
              <a:ext uri="{FF2B5EF4-FFF2-40B4-BE49-F238E27FC236}">
                <a16:creationId xmlns:a16="http://schemas.microsoft.com/office/drawing/2014/main" id="{2580BEE5-222D-6F45-BEAE-EB256FF2F4E8}"/>
              </a:ext>
            </a:extLst>
          </p:cNvPr>
          <p:cNvSpPr txBox="1"/>
          <p:nvPr/>
        </p:nvSpPr>
        <p:spPr>
          <a:xfrm>
            <a:off x="5537416" y="3521722"/>
            <a:ext cx="1276311" cy="307777"/>
          </a:xfrm>
          <a:prstGeom prst="rect">
            <a:avLst/>
          </a:prstGeom>
          <a:noFill/>
        </p:spPr>
        <p:txBody>
          <a:bodyPr wrap="none" rtlCol="0">
            <a:spAutoFit/>
          </a:bodyPr>
          <a:lstStyle/>
          <a:p>
            <a:r>
              <a:rPr lang="en-US" sz="1400" dirty="0">
                <a:solidFill>
                  <a:schemeClr val="bg1">
                    <a:lumMod val="95000"/>
                  </a:schemeClr>
                </a:solidFill>
              </a:rPr>
              <a:t>n</a:t>
            </a:r>
            <a:r>
              <a:rPr lang="ru-RU" sz="1400" baseline="-25000" dirty="0">
                <a:solidFill>
                  <a:schemeClr val="bg1">
                    <a:lumMod val="95000"/>
                  </a:schemeClr>
                </a:solidFill>
              </a:rPr>
              <a:t>2</a:t>
            </a:r>
            <a:r>
              <a:rPr lang="ru-RU" sz="1400" dirty="0">
                <a:solidFill>
                  <a:schemeClr val="bg1">
                    <a:lumMod val="95000"/>
                  </a:schemeClr>
                </a:solidFill>
              </a:rPr>
              <a:t> дикий тип</a:t>
            </a:r>
            <a:endParaRPr lang="en-FR" sz="1400" dirty="0">
              <a:solidFill>
                <a:schemeClr val="bg1">
                  <a:lumMod val="95000"/>
                </a:schemeClr>
              </a:solidFill>
            </a:endParaRPr>
          </a:p>
        </p:txBody>
      </p:sp>
      <p:sp>
        <p:nvSpPr>
          <p:cNvPr id="36" name="TextBox 35">
            <a:extLst>
              <a:ext uri="{FF2B5EF4-FFF2-40B4-BE49-F238E27FC236}">
                <a16:creationId xmlns:a16="http://schemas.microsoft.com/office/drawing/2014/main" id="{5AEAB76A-79E3-1744-A183-E08A1A2234DF}"/>
              </a:ext>
            </a:extLst>
          </p:cNvPr>
          <p:cNvSpPr txBox="1"/>
          <p:nvPr/>
        </p:nvSpPr>
        <p:spPr>
          <a:xfrm flipH="1">
            <a:off x="6174725" y="4959927"/>
            <a:ext cx="637309" cy="400110"/>
          </a:xfrm>
          <a:prstGeom prst="rect">
            <a:avLst/>
          </a:prstGeom>
          <a:noFill/>
        </p:spPr>
        <p:txBody>
          <a:bodyPr wrap="square" rtlCol="0">
            <a:spAutoFit/>
          </a:bodyPr>
          <a:lstStyle/>
          <a:p>
            <a:r>
              <a:rPr lang="en-FR" sz="2000" dirty="0">
                <a:latin typeface="Symbol" pitchFamily="2" charset="2"/>
              </a:rPr>
              <a:t>w</a:t>
            </a:r>
          </a:p>
        </p:txBody>
      </p:sp>
      <p:sp>
        <p:nvSpPr>
          <p:cNvPr id="37" name="TextBox 36">
            <a:extLst>
              <a:ext uri="{FF2B5EF4-FFF2-40B4-BE49-F238E27FC236}">
                <a16:creationId xmlns:a16="http://schemas.microsoft.com/office/drawing/2014/main" id="{A42EEAD8-A37B-AF4C-92A8-64397BC703AF}"/>
              </a:ext>
            </a:extLst>
          </p:cNvPr>
          <p:cNvSpPr txBox="1"/>
          <p:nvPr/>
        </p:nvSpPr>
        <p:spPr>
          <a:xfrm flipH="1">
            <a:off x="2717236" y="4982037"/>
            <a:ext cx="637309" cy="400110"/>
          </a:xfrm>
          <a:prstGeom prst="rect">
            <a:avLst/>
          </a:prstGeom>
          <a:noFill/>
        </p:spPr>
        <p:txBody>
          <a:bodyPr wrap="square" rtlCol="0">
            <a:spAutoFit/>
          </a:bodyPr>
          <a:lstStyle/>
          <a:p>
            <a:r>
              <a:rPr lang="en-FR" sz="2000" dirty="0">
                <a:latin typeface="Symbol" pitchFamily="2" charset="2"/>
              </a:rPr>
              <a:t>w</a:t>
            </a:r>
          </a:p>
        </p:txBody>
      </p:sp>
      <p:sp>
        <p:nvSpPr>
          <p:cNvPr id="38" name="TextBox 37">
            <a:extLst>
              <a:ext uri="{FF2B5EF4-FFF2-40B4-BE49-F238E27FC236}">
                <a16:creationId xmlns:a16="http://schemas.microsoft.com/office/drawing/2014/main" id="{A77B3D32-9A2D-5543-9E7E-A7215B4D67CB}"/>
              </a:ext>
            </a:extLst>
          </p:cNvPr>
          <p:cNvSpPr txBox="1"/>
          <p:nvPr/>
        </p:nvSpPr>
        <p:spPr>
          <a:xfrm>
            <a:off x="7476020" y="3361701"/>
            <a:ext cx="325730" cy="400110"/>
          </a:xfrm>
          <a:prstGeom prst="rect">
            <a:avLst/>
          </a:prstGeom>
          <a:noFill/>
        </p:spPr>
        <p:txBody>
          <a:bodyPr wrap="none" rtlCol="0">
            <a:spAutoFit/>
          </a:bodyPr>
          <a:lstStyle/>
          <a:p>
            <a:r>
              <a:rPr lang="en-FR" sz="2000" dirty="0">
                <a:latin typeface="Symbol" pitchFamily="2" charset="2"/>
              </a:rPr>
              <a:t>k</a:t>
            </a:r>
          </a:p>
        </p:txBody>
      </p:sp>
      <p:sp>
        <p:nvSpPr>
          <p:cNvPr id="39" name="TextBox 38">
            <a:extLst>
              <a:ext uri="{FF2B5EF4-FFF2-40B4-BE49-F238E27FC236}">
                <a16:creationId xmlns:a16="http://schemas.microsoft.com/office/drawing/2014/main" id="{49AFD075-58B7-5C46-B21E-D086059B6FA3}"/>
              </a:ext>
            </a:extLst>
          </p:cNvPr>
          <p:cNvSpPr txBox="1"/>
          <p:nvPr/>
        </p:nvSpPr>
        <p:spPr>
          <a:xfrm flipH="1">
            <a:off x="404247" y="3494806"/>
            <a:ext cx="987226" cy="400110"/>
          </a:xfrm>
          <a:prstGeom prst="rect">
            <a:avLst/>
          </a:prstGeom>
          <a:noFill/>
        </p:spPr>
        <p:txBody>
          <a:bodyPr wrap="square" rtlCol="0">
            <a:spAutoFit/>
          </a:bodyPr>
          <a:lstStyle/>
          <a:p>
            <a:r>
              <a:rPr lang="en-GB" sz="2000" dirty="0">
                <a:latin typeface="Symbol" pitchFamily="2" charset="2"/>
              </a:rPr>
              <a:t>k </a:t>
            </a:r>
            <a:r>
              <a:rPr lang="en-FR" sz="2000" dirty="0">
                <a:latin typeface="Symbol" pitchFamily="2" charset="2"/>
              </a:rPr>
              <a:t>(1-</a:t>
            </a:r>
            <a:r>
              <a:rPr lang="en-FR" sz="2000" dirty="0">
                <a:latin typeface="Cambria" panose="02040503050406030204" pitchFamily="18" charset="0"/>
              </a:rPr>
              <a:t>s</a:t>
            </a:r>
            <a:r>
              <a:rPr lang="en-FR" sz="2000" dirty="0">
                <a:latin typeface="Symbol" pitchFamily="2" charset="2"/>
              </a:rPr>
              <a:t>)</a:t>
            </a:r>
          </a:p>
        </p:txBody>
      </p:sp>
    </p:spTree>
    <p:extLst>
      <p:ext uri="{BB962C8B-B14F-4D97-AF65-F5344CB8AC3E}">
        <p14:creationId xmlns:p14="http://schemas.microsoft.com/office/powerpoint/2010/main" val="3298284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p:txBody>
          <a:bodyPr/>
          <a:lstStyle/>
          <a:p>
            <a:r>
              <a:rPr lang="ru-RU" dirty="0"/>
              <a:t>Насколько хорошо  модель описывает ВИЧ?</a:t>
            </a:r>
            <a:endParaRPr lang="en-FR" dirty="0"/>
          </a:p>
        </p:txBody>
      </p:sp>
      <p:pic>
        <p:nvPicPr>
          <p:cNvPr id="4" name="Content Placeholder 8">
            <a:extLst>
              <a:ext uri="{FF2B5EF4-FFF2-40B4-BE49-F238E27FC236}">
                <a16:creationId xmlns:a16="http://schemas.microsoft.com/office/drawing/2014/main" id="{2BE78FE8-4A90-8D42-A4F1-B506C87B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686" y="3193798"/>
            <a:ext cx="6088936" cy="3213605"/>
          </a:xfrm>
          <a:prstGeom prst="rect">
            <a:avLst/>
          </a:prstGeom>
        </p:spPr>
      </p:pic>
      <p:sp>
        <p:nvSpPr>
          <p:cNvPr id="7" name="TextBox 6">
            <a:extLst>
              <a:ext uri="{FF2B5EF4-FFF2-40B4-BE49-F238E27FC236}">
                <a16:creationId xmlns:a16="http://schemas.microsoft.com/office/drawing/2014/main" id="{451A4757-7E73-354F-A890-3EDAC6CFF785}"/>
              </a:ext>
            </a:extLst>
          </p:cNvPr>
          <p:cNvSpPr txBox="1"/>
          <p:nvPr/>
        </p:nvSpPr>
        <p:spPr>
          <a:xfrm>
            <a:off x="1333184" y="2440933"/>
            <a:ext cx="5727939" cy="369332"/>
          </a:xfrm>
          <a:prstGeom prst="rect">
            <a:avLst/>
          </a:prstGeom>
          <a:noFill/>
        </p:spPr>
        <p:txBody>
          <a:bodyPr wrap="square" rtlCol="0">
            <a:spAutoFit/>
          </a:bodyPr>
          <a:lstStyle/>
          <a:p>
            <a:r>
              <a:rPr lang="ru-RU" dirty="0"/>
              <a:t>Стохастическая передача одного вируса</a:t>
            </a:r>
            <a:endParaRPr lang="en-FR" dirty="0"/>
          </a:p>
        </p:txBody>
      </p:sp>
      <p:sp>
        <p:nvSpPr>
          <p:cNvPr id="3" name="Oval 2">
            <a:extLst>
              <a:ext uri="{FF2B5EF4-FFF2-40B4-BE49-F238E27FC236}">
                <a16:creationId xmlns:a16="http://schemas.microsoft.com/office/drawing/2014/main" id="{D93BEC59-2ADF-6D4A-AD4C-94F427FA19D4}"/>
              </a:ext>
            </a:extLst>
          </p:cNvPr>
          <p:cNvSpPr/>
          <p:nvPr/>
        </p:nvSpPr>
        <p:spPr>
          <a:xfrm>
            <a:off x="3860800" y="4495800"/>
            <a:ext cx="3380822" cy="914400"/>
          </a:xfrm>
          <a:prstGeom prst="ellipse">
            <a:avLst/>
          </a:prstGeom>
          <a:solidFill>
            <a:srgbClr val="FF0000">
              <a:alpha val="3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2606029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6FE9-DD1C-224B-87A4-558F4393A647}"/>
              </a:ext>
            </a:extLst>
          </p:cNvPr>
          <p:cNvSpPr>
            <a:spLocks noGrp="1"/>
          </p:cNvSpPr>
          <p:nvPr>
            <p:ph type="title"/>
          </p:nvPr>
        </p:nvSpPr>
        <p:spPr/>
        <p:txBody>
          <a:bodyPr/>
          <a:lstStyle/>
          <a:p>
            <a:r>
              <a:rPr lang="en-FR" dirty="0"/>
              <a:t> </a:t>
            </a:r>
            <a:r>
              <a:rPr lang="ru-RU" dirty="0"/>
              <a:t>Модель 2.0: ко-инфекции</a:t>
            </a:r>
            <a:endParaRPr lang="en-FR" dirty="0"/>
          </a:p>
        </p:txBody>
      </p:sp>
      <p:pic>
        <p:nvPicPr>
          <p:cNvPr id="6" name="Picture 5">
            <a:extLst>
              <a:ext uri="{FF2B5EF4-FFF2-40B4-BE49-F238E27FC236}">
                <a16:creationId xmlns:a16="http://schemas.microsoft.com/office/drawing/2014/main" id="{58C735CE-5985-7D42-AC6E-B1D2BD583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8" y="3342758"/>
            <a:ext cx="7089071" cy="1153042"/>
          </a:xfrm>
          <a:prstGeom prst="rect">
            <a:avLst/>
          </a:prstGeom>
        </p:spPr>
      </p:pic>
      <p:pic>
        <p:nvPicPr>
          <p:cNvPr id="8" name="Picture 7">
            <a:extLst>
              <a:ext uri="{FF2B5EF4-FFF2-40B4-BE49-F238E27FC236}">
                <a16:creationId xmlns:a16="http://schemas.microsoft.com/office/drawing/2014/main" id="{5F848E63-4511-1E48-AEBE-48ABC9709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81" y="5074669"/>
            <a:ext cx="7313588" cy="872081"/>
          </a:xfrm>
          <a:prstGeom prst="rect">
            <a:avLst/>
          </a:prstGeom>
        </p:spPr>
      </p:pic>
      <p:pic>
        <p:nvPicPr>
          <p:cNvPr id="9" name="Picture 8">
            <a:extLst>
              <a:ext uri="{FF2B5EF4-FFF2-40B4-BE49-F238E27FC236}">
                <a16:creationId xmlns:a16="http://schemas.microsoft.com/office/drawing/2014/main" id="{7E1E4CE2-2D06-D444-9D7D-793DBDA93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399" y="2638500"/>
            <a:ext cx="3814725" cy="704257"/>
          </a:xfrm>
          <a:prstGeom prst="rect">
            <a:avLst/>
          </a:prstGeom>
        </p:spPr>
      </p:pic>
      <p:cxnSp>
        <p:nvCxnSpPr>
          <p:cNvPr id="11" name="Straight Arrow Connector 10">
            <a:extLst>
              <a:ext uri="{FF2B5EF4-FFF2-40B4-BE49-F238E27FC236}">
                <a16:creationId xmlns:a16="http://schemas.microsoft.com/office/drawing/2014/main" id="{321E6A86-058C-FB46-9AF7-89D3E6F8D25E}"/>
              </a:ext>
            </a:extLst>
          </p:cNvPr>
          <p:cNvCxnSpPr/>
          <p:nvPr/>
        </p:nvCxnSpPr>
        <p:spPr>
          <a:xfrm>
            <a:off x="3454400" y="4495800"/>
            <a:ext cx="0" cy="399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CDB2B284-1CCE-424B-AF2A-D912E738FA76}"/>
              </a:ext>
            </a:extLst>
          </p:cNvPr>
          <p:cNvSpPr/>
          <p:nvPr/>
        </p:nvSpPr>
        <p:spPr>
          <a:xfrm>
            <a:off x="7061200" y="5523315"/>
            <a:ext cx="723900" cy="35019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cxnSp>
        <p:nvCxnSpPr>
          <p:cNvPr id="15" name="Straight Connector 14">
            <a:extLst>
              <a:ext uri="{FF2B5EF4-FFF2-40B4-BE49-F238E27FC236}">
                <a16:creationId xmlns:a16="http://schemas.microsoft.com/office/drawing/2014/main" id="{E1C0699F-54AC-E145-9F18-2E55AFC65E81}"/>
              </a:ext>
            </a:extLst>
          </p:cNvPr>
          <p:cNvCxnSpPr>
            <a:cxnSpLocks/>
          </p:cNvCxnSpPr>
          <p:nvPr/>
        </p:nvCxnSpPr>
        <p:spPr>
          <a:xfrm flipV="1">
            <a:off x="2178424" y="2763889"/>
            <a:ext cx="2545976" cy="5518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9C40775-7CED-9D4E-A884-2D3893DF755D}"/>
              </a:ext>
            </a:extLst>
          </p:cNvPr>
          <p:cNvCxnSpPr>
            <a:cxnSpLocks/>
          </p:cNvCxnSpPr>
          <p:nvPr/>
        </p:nvCxnSpPr>
        <p:spPr>
          <a:xfrm flipH="1" flipV="1">
            <a:off x="2132852" y="2763888"/>
            <a:ext cx="2439148" cy="42647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1150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6FE9-DD1C-224B-87A4-558F4393A647}"/>
              </a:ext>
            </a:extLst>
          </p:cNvPr>
          <p:cNvSpPr>
            <a:spLocks noGrp="1"/>
          </p:cNvSpPr>
          <p:nvPr>
            <p:ph type="title"/>
          </p:nvPr>
        </p:nvSpPr>
        <p:spPr/>
        <p:txBody>
          <a:bodyPr/>
          <a:lstStyle/>
          <a:p>
            <a:r>
              <a:rPr lang="ru-RU" dirty="0" err="1"/>
              <a:t>Коинфекции</a:t>
            </a:r>
            <a:r>
              <a:rPr lang="ru-RU" dirty="0"/>
              <a:t> подавляют мутантов</a:t>
            </a:r>
            <a:endParaRPr lang="en-FR" dirty="0"/>
          </a:p>
        </p:txBody>
      </p:sp>
      <p:pic>
        <p:nvPicPr>
          <p:cNvPr id="5" name="Picture 4">
            <a:extLst>
              <a:ext uri="{FF2B5EF4-FFF2-40B4-BE49-F238E27FC236}">
                <a16:creationId xmlns:a16="http://schemas.microsoft.com/office/drawing/2014/main" id="{41046F67-DD59-5245-95BA-816BB2B00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3063682"/>
            <a:ext cx="6965576" cy="3214881"/>
          </a:xfrm>
          <a:prstGeom prst="rect">
            <a:avLst/>
          </a:prstGeom>
        </p:spPr>
      </p:pic>
      <p:sp>
        <p:nvSpPr>
          <p:cNvPr id="4" name="Rectangle 3">
            <a:extLst>
              <a:ext uri="{FF2B5EF4-FFF2-40B4-BE49-F238E27FC236}">
                <a16:creationId xmlns:a16="http://schemas.microsoft.com/office/drawing/2014/main" id="{936F4F7B-E78F-4644-A95D-BDE850D37A4B}"/>
              </a:ext>
            </a:extLst>
          </p:cNvPr>
          <p:cNvSpPr/>
          <p:nvPr/>
        </p:nvSpPr>
        <p:spPr>
          <a:xfrm>
            <a:off x="3975653" y="3063682"/>
            <a:ext cx="3670852" cy="32148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Tree>
    <p:extLst>
      <p:ext uri="{BB962C8B-B14F-4D97-AF65-F5344CB8AC3E}">
        <p14:creationId xmlns:p14="http://schemas.microsoft.com/office/powerpoint/2010/main" val="2626709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6FE9-DD1C-224B-87A4-558F4393A647}"/>
              </a:ext>
            </a:extLst>
          </p:cNvPr>
          <p:cNvSpPr>
            <a:spLocks noGrp="1"/>
          </p:cNvSpPr>
          <p:nvPr>
            <p:ph type="title"/>
          </p:nvPr>
        </p:nvSpPr>
        <p:spPr/>
        <p:txBody>
          <a:bodyPr/>
          <a:lstStyle/>
          <a:p>
            <a:r>
              <a:rPr lang="ru-RU" dirty="0" err="1"/>
              <a:t>Коинфекции</a:t>
            </a:r>
            <a:r>
              <a:rPr lang="ru-RU" dirty="0"/>
              <a:t> подавляют мутантов</a:t>
            </a:r>
            <a:endParaRPr lang="en-FR" dirty="0"/>
          </a:p>
        </p:txBody>
      </p:sp>
      <p:pic>
        <p:nvPicPr>
          <p:cNvPr id="5" name="Picture 4">
            <a:extLst>
              <a:ext uri="{FF2B5EF4-FFF2-40B4-BE49-F238E27FC236}">
                <a16:creationId xmlns:a16="http://schemas.microsoft.com/office/drawing/2014/main" id="{41046F67-DD59-5245-95BA-816BB2B00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3063682"/>
            <a:ext cx="6965576" cy="3214881"/>
          </a:xfrm>
          <a:prstGeom prst="rect">
            <a:avLst/>
          </a:prstGeom>
        </p:spPr>
      </p:pic>
    </p:spTree>
    <p:extLst>
      <p:ext uri="{BB962C8B-B14F-4D97-AF65-F5344CB8AC3E}">
        <p14:creationId xmlns:p14="http://schemas.microsoft.com/office/powerpoint/2010/main" val="31937761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74639" y="445698"/>
            <a:ext cx="6508377" cy="1143000"/>
          </a:xfrm>
        </p:spPr>
        <p:txBody>
          <a:bodyPr/>
          <a:lstStyle/>
          <a:p>
            <a:r>
              <a:rPr lang="ru-RU" dirty="0"/>
              <a:t>Выводы 2</a:t>
            </a:r>
            <a:endParaRPr lang="en-FR" dirty="0"/>
          </a:p>
        </p:txBody>
      </p:sp>
      <p:sp>
        <p:nvSpPr>
          <p:cNvPr id="4" name="Content Placeholder 3">
            <a:extLst>
              <a:ext uri="{FF2B5EF4-FFF2-40B4-BE49-F238E27FC236}">
                <a16:creationId xmlns:a16="http://schemas.microsoft.com/office/drawing/2014/main" id="{84E91F2B-8860-134E-9208-1EF82CAEB168}"/>
              </a:ext>
            </a:extLst>
          </p:cNvPr>
          <p:cNvSpPr>
            <a:spLocks noGrp="1"/>
          </p:cNvSpPr>
          <p:nvPr>
            <p:ph idx="1"/>
          </p:nvPr>
        </p:nvSpPr>
        <p:spPr/>
        <p:txBody>
          <a:bodyPr>
            <a:normAutofit/>
          </a:bodyPr>
          <a:lstStyle/>
          <a:p>
            <a:r>
              <a:rPr lang="ru-RU" dirty="0"/>
              <a:t>10%  ко-инфекции достаточно чтобы подавить накопление мутантов</a:t>
            </a:r>
          </a:p>
          <a:p>
            <a:r>
              <a:rPr lang="ru-RU" dirty="0"/>
              <a:t>Откуда же все-таки столько гетерозиготных мест?!</a:t>
            </a:r>
          </a:p>
          <a:p>
            <a:endParaRPr lang="en-FR" dirty="0"/>
          </a:p>
        </p:txBody>
      </p:sp>
    </p:spTree>
    <p:extLst>
      <p:ext uri="{BB962C8B-B14F-4D97-AF65-F5344CB8AC3E}">
        <p14:creationId xmlns:p14="http://schemas.microsoft.com/office/powerpoint/2010/main" val="235179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t>Модель 3.0: побег от иммунного отклика</a:t>
            </a:r>
            <a:endParaRPr lang="en-FR" dirty="0"/>
          </a:p>
        </p:txBody>
      </p:sp>
      <p:pic>
        <p:nvPicPr>
          <p:cNvPr id="4" name="Picture 3">
            <a:extLst>
              <a:ext uri="{FF2B5EF4-FFF2-40B4-BE49-F238E27FC236}">
                <a16:creationId xmlns:a16="http://schemas.microsoft.com/office/drawing/2014/main" id="{BDF874FE-D9D7-7046-8B15-4FD54998A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700" y="2825750"/>
            <a:ext cx="3219450" cy="2146300"/>
          </a:xfrm>
          <a:prstGeom prst="rect">
            <a:avLst/>
          </a:prstGeom>
        </p:spPr>
      </p:pic>
      <p:grpSp>
        <p:nvGrpSpPr>
          <p:cNvPr id="14" name="Group 13">
            <a:extLst>
              <a:ext uri="{FF2B5EF4-FFF2-40B4-BE49-F238E27FC236}">
                <a16:creationId xmlns:a16="http://schemas.microsoft.com/office/drawing/2014/main" id="{03F13509-14A1-8C45-A007-AB20C2726C9E}"/>
              </a:ext>
            </a:extLst>
          </p:cNvPr>
          <p:cNvGrpSpPr/>
          <p:nvPr/>
        </p:nvGrpSpPr>
        <p:grpSpPr>
          <a:xfrm>
            <a:off x="901700" y="2813050"/>
            <a:ext cx="3441700" cy="2063750"/>
            <a:chOff x="901700" y="2813050"/>
            <a:chExt cx="3441700" cy="2063750"/>
          </a:xfrm>
        </p:grpSpPr>
        <p:sp>
          <p:nvSpPr>
            <p:cNvPr id="6" name="Rectangle 5">
              <a:extLst>
                <a:ext uri="{FF2B5EF4-FFF2-40B4-BE49-F238E27FC236}">
                  <a16:creationId xmlns:a16="http://schemas.microsoft.com/office/drawing/2014/main" id="{1460A820-024E-E749-A227-7082CC7D747B}"/>
                </a:ext>
              </a:extLst>
            </p:cNvPr>
            <p:cNvSpPr/>
            <p:nvPr/>
          </p:nvSpPr>
          <p:spPr>
            <a:xfrm>
              <a:off x="901700" y="2813050"/>
              <a:ext cx="3441700" cy="1073150"/>
            </a:xfrm>
            <a:prstGeom prst="rect">
              <a:avLst/>
            </a:prstGeom>
            <a:solidFill>
              <a:srgbClr val="FF0000">
                <a:alpha val="7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7" name="Rectangle 6">
              <a:extLst>
                <a:ext uri="{FF2B5EF4-FFF2-40B4-BE49-F238E27FC236}">
                  <a16:creationId xmlns:a16="http://schemas.microsoft.com/office/drawing/2014/main" id="{97989645-C9B4-9745-A28A-0B2F085903B1}"/>
                </a:ext>
              </a:extLst>
            </p:cNvPr>
            <p:cNvSpPr/>
            <p:nvPr/>
          </p:nvSpPr>
          <p:spPr>
            <a:xfrm>
              <a:off x="2565400" y="3898899"/>
              <a:ext cx="1778000" cy="977901"/>
            </a:xfrm>
            <a:prstGeom prst="rect">
              <a:avLst/>
            </a:prstGeom>
            <a:solidFill>
              <a:srgbClr val="FF0000">
                <a:alpha val="7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grpSp>
      <p:sp>
        <p:nvSpPr>
          <p:cNvPr id="12" name="TextBox 11">
            <a:extLst>
              <a:ext uri="{FF2B5EF4-FFF2-40B4-BE49-F238E27FC236}">
                <a16:creationId xmlns:a16="http://schemas.microsoft.com/office/drawing/2014/main" id="{486FDEEB-C3CF-8343-9448-E184831C28F8}"/>
              </a:ext>
            </a:extLst>
          </p:cNvPr>
          <p:cNvSpPr txBox="1"/>
          <p:nvPr/>
        </p:nvSpPr>
        <p:spPr>
          <a:xfrm>
            <a:off x="5461000" y="2230993"/>
            <a:ext cx="2704587" cy="369332"/>
          </a:xfrm>
          <a:prstGeom prst="rect">
            <a:avLst/>
          </a:prstGeom>
          <a:noFill/>
        </p:spPr>
        <p:txBody>
          <a:bodyPr wrap="none" rtlCol="0">
            <a:spAutoFit/>
          </a:bodyPr>
          <a:lstStyle/>
          <a:p>
            <a:r>
              <a:rPr lang="en-US" dirty="0"/>
              <a:t>Two types of receptors</a:t>
            </a:r>
            <a:endParaRPr lang="en-FR" dirty="0"/>
          </a:p>
        </p:txBody>
      </p:sp>
      <p:sp>
        <p:nvSpPr>
          <p:cNvPr id="13" name="TextBox 12">
            <a:extLst>
              <a:ext uri="{FF2B5EF4-FFF2-40B4-BE49-F238E27FC236}">
                <a16:creationId xmlns:a16="http://schemas.microsoft.com/office/drawing/2014/main" id="{8FD60DA2-4E5B-EE47-BA57-D7F2F6F9B5B7}"/>
              </a:ext>
            </a:extLst>
          </p:cNvPr>
          <p:cNvSpPr txBox="1"/>
          <p:nvPr/>
        </p:nvSpPr>
        <p:spPr>
          <a:xfrm>
            <a:off x="1418016" y="2230993"/>
            <a:ext cx="2289409" cy="369332"/>
          </a:xfrm>
          <a:prstGeom prst="rect">
            <a:avLst/>
          </a:prstGeom>
          <a:noFill/>
        </p:spPr>
        <p:txBody>
          <a:bodyPr wrap="none" rtlCol="0">
            <a:spAutoFit/>
          </a:bodyPr>
          <a:lstStyle/>
          <a:p>
            <a:r>
              <a:rPr lang="ru-RU" dirty="0"/>
              <a:t>Иммунные клетки</a:t>
            </a:r>
            <a:endParaRPr lang="en-FR" dirty="0"/>
          </a:p>
        </p:txBody>
      </p:sp>
      <p:pic>
        <p:nvPicPr>
          <p:cNvPr id="15" name="Picture 14">
            <a:extLst>
              <a:ext uri="{FF2B5EF4-FFF2-40B4-BE49-F238E27FC236}">
                <a16:creationId xmlns:a16="http://schemas.microsoft.com/office/drawing/2014/main" id="{4E9A9630-3253-5A4D-91C6-A8ADD670E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486" y="2590127"/>
            <a:ext cx="1987331" cy="3305849"/>
          </a:xfrm>
          <a:prstGeom prst="rect">
            <a:avLst/>
          </a:prstGeom>
        </p:spPr>
      </p:pic>
    </p:spTree>
    <p:extLst>
      <p:ext uri="{BB962C8B-B14F-4D97-AF65-F5344CB8AC3E}">
        <p14:creationId xmlns:p14="http://schemas.microsoft.com/office/powerpoint/2010/main" val="948695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t>Модель 2.0: побег от иммунного отклика</a:t>
            </a:r>
            <a:endParaRPr lang="en-FR" dirty="0"/>
          </a:p>
        </p:txBody>
      </p:sp>
      <p:pic>
        <p:nvPicPr>
          <p:cNvPr id="5" name="Picture 4">
            <a:extLst>
              <a:ext uri="{FF2B5EF4-FFF2-40B4-BE49-F238E27FC236}">
                <a16:creationId xmlns:a16="http://schemas.microsoft.com/office/drawing/2014/main" id="{E8B14302-5315-5F46-A07B-7AB526097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837" y="2628900"/>
            <a:ext cx="4711700" cy="3213100"/>
          </a:xfrm>
          <a:prstGeom prst="rect">
            <a:avLst/>
          </a:prstGeom>
        </p:spPr>
      </p:pic>
      <p:pic>
        <p:nvPicPr>
          <p:cNvPr id="14" name="Picture 13">
            <a:extLst>
              <a:ext uri="{FF2B5EF4-FFF2-40B4-BE49-F238E27FC236}">
                <a16:creationId xmlns:a16="http://schemas.microsoft.com/office/drawing/2014/main" id="{4A73A092-63AE-D347-A0E1-3F75BD9C3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37" y="2811318"/>
            <a:ext cx="3810000" cy="3030682"/>
          </a:xfrm>
          <a:prstGeom prst="rect">
            <a:avLst/>
          </a:prstGeom>
        </p:spPr>
      </p:pic>
      <p:sp>
        <p:nvSpPr>
          <p:cNvPr id="15" name="TextBox 14">
            <a:extLst>
              <a:ext uri="{FF2B5EF4-FFF2-40B4-BE49-F238E27FC236}">
                <a16:creationId xmlns:a16="http://schemas.microsoft.com/office/drawing/2014/main" id="{B8BC31ED-DCCB-DE40-AC5C-08FE455D0FE3}"/>
              </a:ext>
            </a:extLst>
          </p:cNvPr>
          <p:cNvSpPr txBox="1"/>
          <p:nvPr/>
        </p:nvSpPr>
        <p:spPr>
          <a:xfrm>
            <a:off x="872148" y="2441986"/>
            <a:ext cx="2839239" cy="369332"/>
          </a:xfrm>
          <a:prstGeom prst="rect">
            <a:avLst/>
          </a:prstGeom>
          <a:noFill/>
        </p:spPr>
        <p:txBody>
          <a:bodyPr wrap="none" rtlCol="0">
            <a:spAutoFit/>
          </a:bodyPr>
          <a:lstStyle/>
          <a:p>
            <a:r>
              <a:rPr lang="en-FR" dirty="0"/>
              <a:t>MHC-I </a:t>
            </a:r>
            <a:r>
              <a:rPr lang="ru-RU" dirty="0"/>
              <a:t>и пептид вируса</a:t>
            </a:r>
            <a:endParaRPr lang="en-FR" dirty="0"/>
          </a:p>
        </p:txBody>
      </p:sp>
    </p:spTree>
    <p:extLst>
      <p:ext uri="{BB962C8B-B14F-4D97-AF65-F5344CB8AC3E}">
        <p14:creationId xmlns:p14="http://schemas.microsoft.com/office/powerpoint/2010/main" val="1921249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t>Модель 2.0: побег от иммунного отклика</a:t>
            </a:r>
            <a:endParaRPr lang="en-FR" dirty="0"/>
          </a:p>
        </p:txBody>
      </p:sp>
      <p:pic>
        <p:nvPicPr>
          <p:cNvPr id="4" name="Content Placeholder 3" descr="hiv-2.pdf">
            <a:extLst>
              <a:ext uri="{FF2B5EF4-FFF2-40B4-BE49-F238E27FC236}">
                <a16:creationId xmlns:a16="http://schemas.microsoft.com/office/drawing/2014/main" id="{AE638121-F67E-014F-A102-B9D71DC0190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678" r="-15678"/>
          <a:stretch>
            <a:fillRect/>
          </a:stretch>
        </p:blipFill>
        <p:spPr>
          <a:xfrm>
            <a:off x="862445" y="2302164"/>
            <a:ext cx="6508377" cy="3916363"/>
          </a:xfrm>
        </p:spPr>
      </p:pic>
      <p:cxnSp>
        <p:nvCxnSpPr>
          <p:cNvPr id="9" name="Straight Connector 8">
            <a:extLst>
              <a:ext uri="{FF2B5EF4-FFF2-40B4-BE49-F238E27FC236}">
                <a16:creationId xmlns:a16="http://schemas.microsoft.com/office/drawing/2014/main" id="{4EC7701A-3544-3E49-93CD-E62A6AD22B66}"/>
              </a:ext>
            </a:extLst>
          </p:cNvPr>
          <p:cNvCxnSpPr/>
          <p:nvPr/>
        </p:nvCxnSpPr>
        <p:spPr>
          <a:xfrm>
            <a:off x="3882738" y="2503055"/>
            <a:ext cx="0" cy="3449781"/>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E8987FD4-29C4-194C-ADD0-F53C06640D71}"/>
              </a:ext>
            </a:extLst>
          </p:cNvPr>
          <p:cNvSpPr/>
          <p:nvPr/>
        </p:nvSpPr>
        <p:spPr>
          <a:xfrm>
            <a:off x="3882738" y="2613892"/>
            <a:ext cx="2382982" cy="2902526"/>
          </a:xfrm>
          <a:prstGeom prst="rect">
            <a:avLst/>
          </a:prstGeom>
          <a:solidFill>
            <a:schemeClr val="accent1">
              <a:alpha val="27230"/>
            </a:schemeClr>
          </a:solidFill>
          <a:ln>
            <a:solidFill>
              <a:schemeClr val="accent1">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5" name="Rectangle 4">
            <a:extLst>
              <a:ext uri="{FF2B5EF4-FFF2-40B4-BE49-F238E27FC236}">
                <a16:creationId xmlns:a16="http://schemas.microsoft.com/office/drawing/2014/main" id="{789E1619-372B-B94D-9DD6-DE7EFF774024}"/>
              </a:ext>
            </a:extLst>
          </p:cNvPr>
          <p:cNvSpPr/>
          <p:nvPr/>
        </p:nvSpPr>
        <p:spPr>
          <a:xfrm>
            <a:off x="2504787" y="2743200"/>
            <a:ext cx="1866900" cy="330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b="1" dirty="0"/>
              <a:t>распознаваем</a:t>
            </a:r>
            <a:endParaRPr lang="en-FR" b="1" dirty="0"/>
          </a:p>
        </p:txBody>
      </p:sp>
      <p:sp>
        <p:nvSpPr>
          <p:cNvPr id="8" name="Rectangle 7">
            <a:extLst>
              <a:ext uri="{FF2B5EF4-FFF2-40B4-BE49-F238E27FC236}">
                <a16:creationId xmlns:a16="http://schemas.microsoft.com/office/drawing/2014/main" id="{815B33A4-56B4-0F4B-84A5-567156DF0151}"/>
              </a:ext>
            </a:extLst>
          </p:cNvPr>
          <p:cNvSpPr/>
          <p:nvPr/>
        </p:nvSpPr>
        <p:spPr>
          <a:xfrm>
            <a:off x="2504787" y="4902200"/>
            <a:ext cx="1866900" cy="330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400" b="1" dirty="0"/>
              <a:t>плохо распознав.</a:t>
            </a:r>
            <a:endParaRPr lang="en-FR" b="1" dirty="0"/>
          </a:p>
        </p:txBody>
      </p:sp>
    </p:spTree>
    <p:extLst>
      <p:ext uri="{BB962C8B-B14F-4D97-AF65-F5344CB8AC3E}">
        <p14:creationId xmlns:p14="http://schemas.microsoft.com/office/powerpoint/2010/main" val="25197610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74639" y="445698"/>
            <a:ext cx="6508377" cy="1143000"/>
          </a:xfrm>
        </p:spPr>
        <p:txBody>
          <a:bodyPr/>
          <a:lstStyle/>
          <a:p>
            <a:r>
              <a:rPr lang="ru-RU" dirty="0"/>
              <a:t>Как все это наблюдается </a:t>
            </a:r>
            <a:endParaRPr lang="en-FR" dirty="0"/>
          </a:p>
        </p:txBody>
      </p:sp>
      <p:pic>
        <p:nvPicPr>
          <p:cNvPr id="5" name="Content Placeholder 4">
            <a:extLst>
              <a:ext uri="{FF2B5EF4-FFF2-40B4-BE49-F238E27FC236}">
                <a16:creationId xmlns:a16="http://schemas.microsoft.com/office/drawing/2014/main" id="{BAB030D1-443C-1C44-991C-4C99B2B5FC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2262981"/>
            <a:ext cx="4953000" cy="3810000"/>
          </a:xfrm>
        </p:spPr>
      </p:pic>
    </p:spTree>
    <p:extLst>
      <p:ext uri="{BB962C8B-B14F-4D97-AF65-F5344CB8AC3E}">
        <p14:creationId xmlns:p14="http://schemas.microsoft.com/office/powerpoint/2010/main" val="1162689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74639" y="445698"/>
            <a:ext cx="6508377" cy="1143000"/>
          </a:xfrm>
        </p:spPr>
        <p:txBody>
          <a:bodyPr/>
          <a:lstStyle/>
          <a:p>
            <a:r>
              <a:rPr lang="ru-RU" dirty="0"/>
              <a:t>Выводы 3</a:t>
            </a:r>
            <a:endParaRPr lang="en-FR" dirty="0"/>
          </a:p>
        </p:txBody>
      </p:sp>
      <p:sp>
        <p:nvSpPr>
          <p:cNvPr id="4" name="Content Placeholder 3">
            <a:extLst>
              <a:ext uri="{FF2B5EF4-FFF2-40B4-BE49-F238E27FC236}">
                <a16:creationId xmlns:a16="http://schemas.microsoft.com/office/drawing/2014/main" id="{84E91F2B-8860-134E-9208-1EF82CAEB168}"/>
              </a:ext>
            </a:extLst>
          </p:cNvPr>
          <p:cNvSpPr>
            <a:spLocks noGrp="1"/>
          </p:cNvSpPr>
          <p:nvPr>
            <p:ph idx="1"/>
          </p:nvPr>
        </p:nvSpPr>
        <p:spPr/>
        <p:txBody>
          <a:bodyPr>
            <a:normAutofit/>
          </a:bodyPr>
          <a:lstStyle/>
          <a:p>
            <a:r>
              <a:rPr lang="ru-RU" sz="2400" dirty="0"/>
              <a:t>Можем </a:t>
            </a:r>
            <a:r>
              <a:rPr lang="ru-RU" sz="2400" dirty="0" err="1"/>
              <a:t>обьяснить</a:t>
            </a:r>
            <a:r>
              <a:rPr lang="ru-RU" sz="2400" dirty="0"/>
              <a:t> гетерозиготные локусы </a:t>
            </a:r>
          </a:p>
          <a:p>
            <a:r>
              <a:rPr lang="ru-RU" sz="2400" dirty="0">
                <a:solidFill>
                  <a:schemeClr val="tx1"/>
                </a:solidFill>
              </a:rPr>
              <a:t>Но активных </a:t>
            </a:r>
            <a:r>
              <a:rPr lang="ru-RU" sz="2400" dirty="0" err="1">
                <a:solidFill>
                  <a:schemeClr val="tx1"/>
                </a:solidFill>
              </a:rPr>
              <a:t>эпитопов</a:t>
            </a:r>
            <a:r>
              <a:rPr lang="ru-RU" sz="2400" dirty="0">
                <a:solidFill>
                  <a:schemeClr val="tx1"/>
                </a:solidFill>
              </a:rPr>
              <a:t> в ВИЧ примерно 25-30 </a:t>
            </a:r>
          </a:p>
          <a:p>
            <a:r>
              <a:rPr lang="ru-RU" dirty="0"/>
              <a:t> Можем </a:t>
            </a:r>
            <a:r>
              <a:rPr lang="ru-RU" dirty="0" err="1"/>
              <a:t>обьяснить</a:t>
            </a:r>
            <a:r>
              <a:rPr lang="ru-RU" dirty="0"/>
              <a:t> 30 гетерозиготных локусов, а их больше 1000</a:t>
            </a:r>
          </a:p>
          <a:p>
            <a:r>
              <a:rPr lang="ru-RU" dirty="0"/>
              <a:t>Нужен еще один фактор</a:t>
            </a:r>
          </a:p>
          <a:p>
            <a:endParaRPr lang="en-FR" dirty="0"/>
          </a:p>
        </p:txBody>
      </p:sp>
    </p:spTree>
    <p:extLst>
      <p:ext uri="{BB962C8B-B14F-4D97-AF65-F5344CB8AC3E}">
        <p14:creationId xmlns:p14="http://schemas.microsoft.com/office/powerpoint/2010/main" val="618952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heckerboard(across)">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 calcmode="lin" valueType="num">
                                      <p:cBhvr additive="base">
                                        <p:cTn id="1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 calcmode="lin" valueType="num">
                                      <p:cBhvr>
                                        <p:cTn id="18" dur="1000" fill="hold"/>
                                        <p:tgtEl>
                                          <p:spTgt spid="4">
                                            <p:txEl>
                                              <p:pRg st="3" end="3"/>
                                            </p:txEl>
                                          </p:spTgt>
                                        </p:tgtEl>
                                        <p:attrNameLst>
                                          <p:attrName>ppt_w</p:attrName>
                                        </p:attrNameLst>
                                      </p:cBhvr>
                                      <p:tavLst>
                                        <p:tav tm="0">
                                          <p:val>
                                            <p:strVal val="#ppt_w*0.70"/>
                                          </p:val>
                                        </p:tav>
                                        <p:tav tm="100000">
                                          <p:val>
                                            <p:strVal val="#ppt_w"/>
                                          </p:val>
                                        </p:tav>
                                      </p:tavLst>
                                    </p:anim>
                                    <p:anim calcmode="lin" valueType="num">
                                      <p:cBhvr>
                                        <p:cTn id="19" dur="1000" fill="hold"/>
                                        <p:tgtEl>
                                          <p:spTgt spid="4">
                                            <p:txEl>
                                              <p:pRg st="3" end="3"/>
                                            </p:txEl>
                                          </p:spTgt>
                                        </p:tgtEl>
                                        <p:attrNameLst>
                                          <p:attrName>ppt_h</p:attrName>
                                        </p:attrNameLst>
                                      </p:cBhvr>
                                      <p:tavLst>
                                        <p:tav tm="0">
                                          <p:val>
                                            <p:strVal val="#ppt_h"/>
                                          </p:val>
                                        </p:tav>
                                        <p:tav tm="100000">
                                          <p:val>
                                            <p:strVal val="#ppt_h"/>
                                          </p:val>
                                        </p:tav>
                                      </p:tavLst>
                                    </p:anim>
                                    <p:animEffect transition="in" filter="fade">
                                      <p:cBhvr>
                                        <p:cTn id="20"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t>ВИЧ вырабатывает сопротивление анти-вирусной терапии</a:t>
            </a:r>
            <a:endParaRPr lang="en-FR" dirty="0"/>
          </a:p>
        </p:txBody>
      </p:sp>
      <p:pic>
        <p:nvPicPr>
          <p:cNvPr id="4" name="Content Placeholder 3" descr="hiv-2.pdf">
            <a:extLst>
              <a:ext uri="{FF2B5EF4-FFF2-40B4-BE49-F238E27FC236}">
                <a16:creationId xmlns:a16="http://schemas.microsoft.com/office/drawing/2014/main" id="{AE638121-F67E-014F-A102-B9D71DC0190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678" r="-15678"/>
          <a:stretch>
            <a:fillRect/>
          </a:stretch>
        </p:blipFill>
        <p:spPr>
          <a:xfrm>
            <a:off x="3239962" y="2615488"/>
            <a:ext cx="6508377" cy="3916363"/>
          </a:xfrm>
        </p:spPr>
      </p:pic>
      <p:sp>
        <p:nvSpPr>
          <p:cNvPr id="10" name="Rectangle 9">
            <a:extLst>
              <a:ext uri="{FF2B5EF4-FFF2-40B4-BE49-F238E27FC236}">
                <a16:creationId xmlns:a16="http://schemas.microsoft.com/office/drawing/2014/main" id="{E8987FD4-29C4-194C-ADD0-F53C06640D71}"/>
              </a:ext>
            </a:extLst>
          </p:cNvPr>
          <p:cNvSpPr/>
          <p:nvPr/>
        </p:nvSpPr>
        <p:spPr>
          <a:xfrm>
            <a:off x="6271822" y="2897526"/>
            <a:ext cx="2686648" cy="2902526"/>
          </a:xfrm>
          <a:prstGeom prst="rect">
            <a:avLst/>
          </a:prstGeom>
          <a:solidFill>
            <a:schemeClr val="accent1">
              <a:alpha val="27230"/>
            </a:schemeClr>
          </a:solidFill>
          <a:ln>
            <a:solidFill>
              <a:schemeClr val="accent1">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pic>
        <p:nvPicPr>
          <p:cNvPr id="11" name="Content Placeholder 7">
            <a:extLst>
              <a:ext uri="{FF2B5EF4-FFF2-40B4-BE49-F238E27FC236}">
                <a16:creationId xmlns:a16="http://schemas.microsoft.com/office/drawing/2014/main" id="{8051AE62-CAD8-2E43-B4F6-FED897F41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04" y="2477931"/>
            <a:ext cx="3976067" cy="3916363"/>
          </a:xfrm>
          <a:prstGeom prst="rect">
            <a:avLst/>
          </a:prstGeom>
        </p:spPr>
      </p:pic>
      <p:pic>
        <p:nvPicPr>
          <p:cNvPr id="7" name="Picture 6">
            <a:extLst>
              <a:ext uri="{FF2B5EF4-FFF2-40B4-BE49-F238E27FC236}">
                <a16:creationId xmlns:a16="http://schemas.microsoft.com/office/drawing/2014/main" id="{3AC911E6-AB5F-1746-B17A-CE1600640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179" y="2300538"/>
            <a:ext cx="3403600" cy="723900"/>
          </a:xfrm>
          <a:prstGeom prst="rect">
            <a:avLst/>
          </a:prstGeom>
        </p:spPr>
      </p:pic>
    </p:spTree>
    <p:extLst>
      <p:ext uri="{BB962C8B-B14F-4D97-AF65-F5344CB8AC3E}">
        <p14:creationId xmlns:p14="http://schemas.microsoft.com/office/powerpoint/2010/main" val="1023215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118753" y="445698"/>
            <a:ext cx="6864263" cy="1143000"/>
          </a:xfrm>
        </p:spPr>
        <p:txBody>
          <a:bodyPr/>
          <a:lstStyle/>
          <a:p>
            <a:r>
              <a:rPr lang="ru-RU" sz="2800" dirty="0"/>
              <a:t>Модель 4.0. </a:t>
            </a:r>
            <a:r>
              <a:rPr lang="ru-RU" sz="2800" dirty="0" err="1"/>
              <a:t>Эпистаз</a:t>
            </a:r>
            <a:r>
              <a:rPr lang="ru-RU" sz="2800" dirty="0"/>
              <a:t>: компенсация</a:t>
            </a:r>
            <a:endParaRPr lang="en-FR" sz="2800" dirty="0"/>
          </a:p>
        </p:txBody>
      </p:sp>
      <p:pic>
        <p:nvPicPr>
          <p:cNvPr id="5" name="Picture 4">
            <a:extLst>
              <a:ext uri="{FF2B5EF4-FFF2-40B4-BE49-F238E27FC236}">
                <a16:creationId xmlns:a16="http://schemas.microsoft.com/office/drawing/2014/main" id="{189A99C2-D35D-5246-A487-1FA376BBF894}"/>
              </a:ext>
            </a:extLst>
          </p:cNvPr>
          <p:cNvPicPr>
            <a:picLocks noChangeAspect="1"/>
          </p:cNvPicPr>
          <p:nvPr/>
        </p:nvPicPr>
        <p:blipFill>
          <a:blip r:embed="rId3"/>
          <a:stretch>
            <a:fillRect/>
          </a:stretch>
        </p:blipFill>
        <p:spPr>
          <a:xfrm>
            <a:off x="4962912" y="2477951"/>
            <a:ext cx="2876289" cy="2602900"/>
          </a:xfrm>
          <a:prstGeom prst="rect">
            <a:avLst/>
          </a:prstGeom>
        </p:spPr>
      </p:pic>
      <p:pic>
        <p:nvPicPr>
          <p:cNvPr id="6" name="Picture 5">
            <a:extLst>
              <a:ext uri="{FF2B5EF4-FFF2-40B4-BE49-F238E27FC236}">
                <a16:creationId xmlns:a16="http://schemas.microsoft.com/office/drawing/2014/main" id="{5170D0A2-C319-8D4E-9A34-586B57BC8EFF}"/>
              </a:ext>
            </a:extLst>
          </p:cNvPr>
          <p:cNvPicPr>
            <a:picLocks noChangeAspect="1"/>
          </p:cNvPicPr>
          <p:nvPr/>
        </p:nvPicPr>
        <p:blipFill>
          <a:blip r:embed="rId4"/>
          <a:stretch>
            <a:fillRect/>
          </a:stretch>
        </p:blipFill>
        <p:spPr>
          <a:xfrm>
            <a:off x="1787983" y="2477951"/>
            <a:ext cx="2645994" cy="2602900"/>
          </a:xfrm>
          <a:prstGeom prst="rect">
            <a:avLst/>
          </a:prstGeom>
        </p:spPr>
      </p:pic>
      <p:sp>
        <p:nvSpPr>
          <p:cNvPr id="3" name="TextBox 2">
            <a:extLst>
              <a:ext uri="{FF2B5EF4-FFF2-40B4-BE49-F238E27FC236}">
                <a16:creationId xmlns:a16="http://schemas.microsoft.com/office/drawing/2014/main" id="{1B4FDE7D-DA7A-1F44-A2FC-A65A681A6B2C}"/>
              </a:ext>
            </a:extLst>
          </p:cNvPr>
          <p:cNvSpPr txBox="1"/>
          <p:nvPr/>
        </p:nvSpPr>
        <p:spPr>
          <a:xfrm>
            <a:off x="4813300" y="5511800"/>
            <a:ext cx="3222357" cy="307777"/>
          </a:xfrm>
          <a:prstGeom prst="rect">
            <a:avLst/>
          </a:prstGeom>
          <a:noFill/>
        </p:spPr>
        <p:txBody>
          <a:bodyPr wrap="none" rtlCol="0">
            <a:spAutoFit/>
          </a:bodyPr>
          <a:lstStyle/>
          <a:p>
            <a:r>
              <a:rPr lang="en-US" sz="1400" dirty="0" err="1"/>
              <a:t>Pedruzzi</a:t>
            </a:r>
            <a:r>
              <a:rPr lang="en-US" sz="1400" dirty="0"/>
              <a:t> &amp; Rouzine PLOS Path. 2021</a:t>
            </a:r>
            <a:endParaRPr lang="en-FR" sz="1400" dirty="0"/>
          </a:p>
        </p:txBody>
      </p:sp>
      <p:sp>
        <p:nvSpPr>
          <p:cNvPr id="7" name="TextBox 6">
            <a:extLst>
              <a:ext uri="{FF2B5EF4-FFF2-40B4-BE49-F238E27FC236}">
                <a16:creationId xmlns:a16="http://schemas.microsoft.com/office/drawing/2014/main" id="{C339C901-487D-3548-998A-5CB02587517C}"/>
              </a:ext>
            </a:extLst>
          </p:cNvPr>
          <p:cNvSpPr txBox="1"/>
          <p:nvPr/>
        </p:nvSpPr>
        <p:spPr>
          <a:xfrm>
            <a:off x="1473200" y="1932016"/>
            <a:ext cx="4945585" cy="369332"/>
          </a:xfrm>
          <a:prstGeom prst="rect">
            <a:avLst/>
          </a:prstGeom>
          <a:noFill/>
        </p:spPr>
        <p:txBody>
          <a:bodyPr wrap="none" rtlCol="0">
            <a:spAutoFit/>
          </a:bodyPr>
          <a:lstStyle/>
          <a:p>
            <a:r>
              <a:rPr lang="ru-RU" dirty="0"/>
              <a:t>Откуда взялся  грипп 2009</a:t>
            </a:r>
            <a:r>
              <a:rPr lang="en-US" dirty="0"/>
              <a:t>: </a:t>
            </a:r>
            <a:r>
              <a:rPr lang="ru-RU" dirty="0"/>
              <a:t>предсказание</a:t>
            </a:r>
            <a:endParaRPr lang="en-FR" dirty="0"/>
          </a:p>
        </p:txBody>
      </p:sp>
      <p:sp>
        <p:nvSpPr>
          <p:cNvPr id="9" name="TextBox 8">
            <a:extLst>
              <a:ext uri="{FF2B5EF4-FFF2-40B4-BE49-F238E27FC236}">
                <a16:creationId xmlns:a16="http://schemas.microsoft.com/office/drawing/2014/main" id="{6D95D4A4-EC96-844C-AA7B-2122EFEA06D9}"/>
              </a:ext>
            </a:extLst>
          </p:cNvPr>
          <p:cNvSpPr txBox="1"/>
          <p:nvPr/>
        </p:nvSpPr>
        <p:spPr>
          <a:xfrm>
            <a:off x="925282" y="5511800"/>
            <a:ext cx="3408305" cy="338554"/>
          </a:xfrm>
          <a:prstGeom prst="rect">
            <a:avLst/>
          </a:prstGeom>
          <a:noFill/>
        </p:spPr>
        <p:txBody>
          <a:bodyPr wrap="none" rtlCol="0">
            <a:spAutoFit/>
          </a:bodyPr>
          <a:lstStyle/>
          <a:p>
            <a:r>
              <a:rPr lang="en-FR" sz="1600" dirty="0"/>
              <a:t>Neurominidase influenza A H1N1</a:t>
            </a:r>
          </a:p>
        </p:txBody>
      </p:sp>
    </p:spTree>
    <p:extLst>
      <p:ext uri="{BB962C8B-B14F-4D97-AF65-F5344CB8AC3E}">
        <p14:creationId xmlns:p14="http://schemas.microsoft.com/office/powerpoint/2010/main" val="2236992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74639" y="445698"/>
            <a:ext cx="6508377" cy="1143000"/>
          </a:xfrm>
        </p:spPr>
        <p:txBody>
          <a:bodyPr/>
          <a:lstStyle/>
          <a:p>
            <a:r>
              <a:rPr lang="ru-RU" sz="2800" dirty="0" err="1"/>
              <a:t>Эпистаз</a:t>
            </a:r>
            <a:r>
              <a:rPr lang="ru-RU" sz="2800" dirty="0"/>
              <a:t>: генная регуляторная сеть</a:t>
            </a:r>
            <a:endParaRPr lang="en-FR" sz="2800" dirty="0"/>
          </a:p>
        </p:txBody>
      </p:sp>
      <p:pic>
        <p:nvPicPr>
          <p:cNvPr id="11" name="Picture 10">
            <a:extLst>
              <a:ext uri="{FF2B5EF4-FFF2-40B4-BE49-F238E27FC236}">
                <a16:creationId xmlns:a16="http://schemas.microsoft.com/office/drawing/2014/main" id="{AA33742C-9E0D-9E42-B642-D8EC4CE4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016" y="2305214"/>
            <a:ext cx="6580956" cy="3846203"/>
          </a:xfrm>
          <a:prstGeom prst="rect">
            <a:avLst/>
          </a:prstGeom>
        </p:spPr>
      </p:pic>
    </p:spTree>
    <p:extLst>
      <p:ext uri="{BB962C8B-B14F-4D97-AF65-F5344CB8AC3E}">
        <p14:creationId xmlns:p14="http://schemas.microsoft.com/office/powerpoint/2010/main" val="411952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74639" y="445698"/>
            <a:ext cx="6508377" cy="1143000"/>
          </a:xfrm>
        </p:spPr>
        <p:txBody>
          <a:bodyPr/>
          <a:lstStyle/>
          <a:p>
            <a:r>
              <a:rPr lang="ru-RU" dirty="0"/>
              <a:t>Побег от иммунного отклика и компенсация</a:t>
            </a:r>
            <a:endParaRPr lang="en-FR" dirty="0"/>
          </a:p>
        </p:txBody>
      </p:sp>
      <p:pic>
        <p:nvPicPr>
          <p:cNvPr id="7" name="Content Placeholder 6">
            <a:extLst>
              <a:ext uri="{FF2B5EF4-FFF2-40B4-BE49-F238E27FC236}">
                <a16:creationId xmlns:a16="http://schemas.microsoft.com/office/drawing/2014/main" id="{E4B70884-387B-D946-ADD4-AB6ED8B532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7356" y="1588698"/>
            <a:ext cx="2977065" cy="4713687"/>
          </a:xfrm>
        </p:spPr>
      </p:pic>
      <p:sp>
        <p:nvSpPr>
          <p:cNvPr id="3" name="TextBox 2">
            <a:extLst>
              <a:ext uri="{FF2B5EF4-FFF2-40B4-BE49-F238E27FC236}">
                <a16:creationId xmlns:a16="http://schemas.microsoft.com/office/drawing/2014/main" id="{FBAD0B98-4071-F042-9009-0981EDE745AE}"/>
              </a:ext>
            </a:extLst>
          </p:cNvPr>
          <p:cNvSpPr txBox="1"/>
          <p:nvPr/>
        </p:nvSpPr>
        <p:spPr>
          <a:xfrm>
            <a:off x="6477000" y="5963831"/>
            <a:ext cx="2387192" cy="338554"/>
          </a:xfrm>
          <a:prstGeom prst="rect">
            <a:avLst/>
          </a:prstGeom>
          <a:noFill/>
        </p:spPr>
        <p:txBody>
          <a:bodyPr wrap="none" rtlCol="0">
            <a:spAutoFit/>
          </a:bodyPr>
          <a:lstStyle/>
          <a:p>
            <a:r>
              <a:rPr lang="en-US" sz="1600" dirty="0"/>
              <a:t>Rouzine &amp; Coffin 1999</a:t>
            </a:r>
            <a:r>
              <a:rPr lang="ru-RU" sz="1600" dirty="0"/>
              <a:t> </a:t>
            </a:r>
            <a:endParaRPr lang="en-FR" sz="1600" dirty="0"/>
          </a:p>
        </p:txBody>
      </p:sp>
    </p:spTree>
    <p:extLst>
      <p:ext uri="{BB962C8B-B14F-4D97-AF65-F5344CB8AC3E}">
        <p14:creationId xmlns:p14="http://schemas.microsoft.com/office/powerpoint/2010/main" val="3356218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74639" y="445698"/>
            <a:ext cx="6508377" cy="1143000"/>
          </a:xfrm>
        </p:spPr>
        <p:txBody>
          <a:bodyPr/>
          <a:lstStyle/>
          <a:p>
            <a:r>
              <a:rPr lang="ru-RU" dirty="0"/>
              <a:t>Проверка </a:t>
            </a:r>
            <a:r>
              <a:rPr lang="ru-RU" dirty="0" err="1"/>
              <a:t>предказания</a:t>
            </a:r>
            <a:endParaRPr lang="en-FR" dirty="0"/>
          </a:p>
        </p:txBody>
      </p:sp>
      <p:pic>
        <p:nvPicPr>
          <p:cNvPr id="8" name="Picture 7">
            <a:extLst>
              <a:ext uri="{FF2B5EF4-FFF2-40B4-BE49-F238E27FC236}">
                <a16:creationId xmlns:a16="http://schemas.microsoft.com/office/drawing/2014/main" id="{E18698D6-97F7-E243-94C3-A77CBFD70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84" y="1731546"/>
            <a:ext cx="6804561" cy="2022467"/>
          </a:xfrm>
          <a:prstGeom prst="rect">
            <a:avLst/>
          </a:prstGeom>
        </p:spPr>
      </p:pic>
      <p:pic>
        <p:nvPicPr>
          <p:cNvPr id="14" name="Picture 13">
            <a:extLst>
              <a:ext uri="{FF2B5EF4-FFF2-40B4-BE49-F238E27FC236}">
                <a16:creationId xmlns:a16="http://schemas.microsoft.com/office/drawing/2014/main" id="{09FDA12D-405D-AE42-9407-1EB3D6C48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184" y="3896861"/>
            <a:ext cx="4192689" cy="2615533"/>
          </a:xfrm>
          <a:prstGeom prst="rect">
            <a:avLst/>
          </a:prstGeom>
        </p:spPr>
      </p:pic>
      <p:pic>
        <p:nvPicPr>
          <p:cNvPr id="20" name="Picture 19">
            <a:extLst>
              <a:ext uri="{FF2B5EF4-FFF2-40B4-BE49-F238E27FC236}">
                <a16:creationId xmlns:a16="http://schemas.microsoft.com/office/drawing/2014/main" id="{E4067AC8-F69C-9C48-8D90-6900D15EA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6289" y="3896860"/>
            <a:ext cx="2520615" cy="2615534"/>
          </a:xfrm>
          <a:prstGeom prst="rect">
            <a:avLst/>
          </a:prstGeom>
        </p:spPr>
      </p:pic>
    </p:spTree>
    <p:extLst>
      <p:ext uri="{BB962C8B-B14F-4D97-AF65-F5344CB8AC3E}">
        <p14:creationId xmlns:p14="http://schemas.microsoft.com/office/powerpoint/2010/main" val="2592254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74639" y="445698"/>
            <a:ext cx="6508377" cy="1143000"/>
          </a:xfrm>
        </p:spPr>
        <p:txBody>
          <a:bodyPr/>
          <a:lstStyle/>
          <a:p>
            <a:r>
              <a:rPr lang="ru-RU" dirty="0"/>
              <a:t>Основные выводы</a:t>
            </a:r>
            <a:endParaRPr lang="en-FR" dirty="0"/>
          </a:p>
        </p:txBody>
      </p:sp>
      <p:sp>
        <p:nvSpPr>
          <p:cNvPr id="4" name="Content Placeholder 3">
            <a:extLst>
              <a:ext uri="{FF2B5EF4-FFF2-40B4-BE49-F238E27FC236}">
                <a16:creationId xmlns:a16="http://schemas.microsoft.com/office/drawing/2014/main" id="{84E91F2B-8860-134E-9208-1EF82CAEB168}"/>
              </a:ext>
            </a:extLst>
          </p:cNvPr>
          <p:cNvSpPr>
            <a:spLocks noGrp="1"/>
          </p:cNvSpPr>
          <p:nvPr>
            <p:ph idx="1"/>
          </p:nvPr>
        </p:nvSpPr>
        <p:spPr/>
        <p:txBody>
          <a:bodyPr>
            <a:normAutofit/>
          </a:bodyPr>
          <a:lstStyle/>
          <a:p>
            <a:r>
              <a:rPr lang="ru-RU" dirty="0" err="1"/>
              <a:t>Гетерозиготность</a:t>
            </a:r>
            <a:r>
              <a:rPr lang="ru-RU" dirty="0"/>
              <a:t> в ВИЧ пациентах объясняется  адаптацией (реверсией мутантов)</a:t>
            </a:r>
          </a:p>
          <a:p>
            <a:r>
              <a:rPr lang="ru-RU" dirty="0"/>
              <a:t>Первичные мутанты  берутся из-за иммунного отклика в </a:t>
            </a:r>
            <a:r>
              <a:rPr lang="ru-RU" dirty="0" err="1"/>
              <a:t>эпитопах</a:t>
            </a:r>
            <a:endParaRPr lang="ru-RU" dirty="0"/>
          </a:p>
          <a:p>
            <a:r>
              <a:rPr lang="ru-RU" dirty="0"/>
              <a:t>Мутанты в других местах берутся из-за компенсации первичных мутаций (</a:t>
            </a:r>
            <a:r>
              <a:rPr lang="ru-RU" dirty="0" err="1"/>
              <a:t>эпистаза</a:t>
            </a:r>
            <a:r>
              <a:rPr lang="ru-RU" dirty="0"/>
              <a:t>)</a:t>
            </a:r>
          </a:p>
          <a:p>
            <a:endParaRPr lang="en-FR" dirty="0"/>
          </a:p>
        </p:txBody>
      </p:sp>
    </p:spTree>
    <p:extLst>
      <p:ext uri="{BB962C8B-B14F-4D97-AF65-F5344CB8AC3E}">
        <p14:creationId xmlns:p14="http://schemas.microsoft.com/office/powerpoint/2010/main" val="1494747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p:cTn id="7" dur="500" decel="50000" fill="hold">
                                          <p:stCondLst>
                                            <p:cond delay="0"/>
                                          </p:stCondLst>
                                        </p:cTn>
                                        <p:tgtEl>
                                          <p:spTgt spid="4">
                                            <p:txEl>
                                              <p:pRg st="1" end="1"/>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xEl>
                                              <p:pRg st="1" end="1"/>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xEl>
                                              <p:pRg st="1" end="1"/>
                                            </p:txEl>
                                          </p:spTgt>
                                        </p:tgtEl>
                                        <p:attrNameLst>
                                          <p:attrName>ppt_w</p:attrName>
                                        </p:attrNameLst>
                                      </p:cBhvr>
                                      <p:tavLst>
                                        <p:tav tm="0">
                                          <p:val>
                                            <p:strVal val="#ppt_w*.05"/>
                                          </p:val>
                                        </p:tav>
                                        <p:tav tm="100000">
                                          <p:val>
                                            <p:strVal val="#ppt_w"/>
                                          </p:val>
                                        </p:tav>
                                      </p:tavLst>
                                    </p:anim>
                                    <p:anim calcmode="lin" valueType="num">
                                      <p:cBhvr>
                                        <p:cTn id="10" dur="1000" fill="hold"/>
                                        <p:tgtEl>
                                          <p:spTgt spid="4">
                                            <p:txEl>
                                              <p:pRg st="1" end="1"/>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xEl>
                                              <p:pRg st="1" end="1"/>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xEl>
                                              <p:pRg st="1" end="1"/>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xEl>
                                              <p:pRg st="1" end="1"/>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p:cTn id="19" dur="500" decel="50000" fill="hold">
                                          <p:stCondLst>
                                            <p:cond delay="0"/>
                                          </p:stCondLst>
                                        </p:cTn>
                                        <p:tgtEl>
                                          <p:spTgt spid="4">
                                            <p:txEl>
                                              <p:pRg st="2" end="2"/>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4">
                                            <p:txEl>
                                              <p:pRg st="2" end="2"/>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4">
                                            <p:txEl>
                                              <p:pRg st="2" end="2"/>
                                            </p:txEl>
                                          </p:spTgt>
                                        </p:tgtEl>
                                        <p:attrNameLst>
                                          <p:attrName>ppt_w</p:attrName>
                                        </p:attrNameLst>
                                      </p:cBhvr>
                                      <p:tavLst>
                                        <p:tav tm="0">
                                          <p:val>
                                            <p:strVal val="#ppt_w*.05"/>
                                          </p:val>
                                        </p:tav>
                                        <p:tav tm="100000">
                                          <p:val>
                                            <p:strVal val="#ppt_w"/>
                                          </p:val>
                                        </p:tav>
                                      </p:tavLst>
                                    </p:anim>
                                    <p:anim calcmode="lin" valueType="num">
                                      <p:cBhvr>
                                        <p:cTn id="22" dur="1000" fill="hold"/>
                                        <p:tgtEl>
                                          <p:spTgt spid="4">
                                            <p:txEl>
                                              <p:pRg st="2" end="2"/>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4">
                                            <p:txEl>
                                              <p:pRg st="2" end="2"/>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4">
                                            <p:txEl>
                                              <p:pRg st="2" end="2"/>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4">
                                            <p:txEl>
                                              <p:pRg st="2" end="2"/>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E3511D-F56A-9F4F-B8F6-9DE6BE2ABA84}"/>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2E6306CD-E588-2345-B766-44D6383EBA5E}"/>
              </a:ext>
            </a:extLst>
          </p:cNvPr>
          <p:cNvSpPr>
            <a:spLocks noGrp="1"/>
          </p:cNvSpPr>
          <p:nvPr>
            <p:ph type="title"/>
          </p:nvPr>
        </p:nvSpPr>
        <p:spPr>
          <a:xfrm>
            <a:off x="965119" y="708411"/>
            <a:ext cx="7429500" cy="2139553"/>
          </a:xfrm>
        </p:spPr>
        <p:txBody>
          <a:bodyPr>
            <a:normAutofit/>
          </a:bodyPr>
          <a:lstStyle/>
          <a:p>
            <a:pPr algn="ctr"/>
            <a:r>
              <a:rPr lang="ru-RU" sz="3300" dirty="0">
                <a:solidFill>
                  <a:schemeClr val="bg1"/>
                </a:solidFill>
                <a:cs typeface="Bangla Sangam MN" panose="02000000000000000000" pitchFamily="2" charset="0"/>
              </a:rPr>
              <a:t>Суха теория, мой милый друг,</a:t>
            </a:r>
            <a:br>
              <a:rPr lang="ru-RU" sz="3300" dirty="0">
                <a:solidFill>
                  <a:schemeClr val="bg1"/>
                </a:solidFill>
                <a:cs typeface="Bangla Sangam MN" panose="02000000000000000000" pitchFamily="2" charset="0"/>
              </a:rPr>
            </a:br>
            <a:r>
              <a:rPr lang="ru-RU" sz="3300" dirty="0">
                <a:solidFill>
                  <a:schemeClr val="bg1"/>
                </a:solidFill>
                <a:cs typeface="Bangla Sangam MN" panose="02000000000000000000" pitchFamily="2" charset="0"/>
              </a:rPr>
              <a:t>А жизни дерево златое зеленеет </a:t>
            </a:r>
            <a:br>
              <a:rPr lang="ru-RU" dirty="0">
                <a:cs typeface="Bangla Sangam MN" panose="02000000000000000000" pitchFamily="2" charset="0"/>
              </a:rPr>
            </a:br>
            <a:endParaRPr lang="en-FR" dirty="0"/>
          </a:p>
        </p:txBody>
      </p:sp>
      <p:sp>
        <p:nvSpPr>
          <p:cNvPr id="3" name="Text Placeholder 2">
            <a:extLst>
              <a:ext uri="{FF2B5EF4-FFF2-40B4-BE49-F238E27FC236}">
                <a16:creationId xmlns:a16="http://schemas.microsoft.com/office/drawing/2014/main" id="{651E864C-51E6-E643-9EA2-AF3F1EAFECA7}"/>
              </a:ext>
            </a:extLst>
          </p:cNvPr>
          <p:cNvSpPr>
            <a:spLocks noGrp="1"/>
          </p:cNvSpPr>
          <p:nvPr>
            <p:ph type="body" idx="1"/>
          </p:nvPr>
        </p:nvSpPr>
        <p:spPr>
          <a:xfrm>
            <a:off x="4679869" y="3221245"/>
            <a:ext cx="4966446" cy="1320800"/>
          </a:xfrm>
        </p:spPr>
        <p:txBody>
          <a:bodyPr>
            <a:normAutofit/>
          </a:bodyPr>
          <a:lstStyle/>
          <a:p>
            <a:pPr algn="ctr"/>
            <a:r>
              <a:rPr lang="ru-RU" dirty="0">
                <a:solidFill>
                  <a:schemeClr val="bg1"/>
                </a:solidFill>
              </a:rPr>
              <a:t> </a:t>
            </a:r>
            <a:r>
              <a:rPr lang="en-GB" dirty="0">
                <a:solidFill>
                  <a:schemeClr val="bg1"/>
                </a:solidFill>
              </a:rPr>
              <a:t>Grau, </a:t>
            </a:r>
            <a:r>
              <a:rPr lang="en-GB" dirty="0" err="1">
                <a:solidFill>
                  <a:schemeClr val="bg1"/>
                </a:solidFill>
              </a:rPr>
              <a:t>teurer</a:t>
            </a:r>
            <a:r>
              <a:rPr lang="en-GB" dirty="0">
                <a:solidFill>
                  <a:schemeClr val="bg1"/>
                </a:solidFill>
              </a:rPr>
              <a:t> Freund, </a:t>
            </a:r>
            <a:r>
              <a:rPr lang="en-GB" dirty="0" err="1">
                <a:solidFill>
                  <a:schemeClr val="bg1"/>
                </a:solidFill>
              </a:rPr>
              <a:t>ist</a:t>
            </a:r>
            <a:r>
              <a:rPr lang="en-GB" dirty="0">
                <a:solidFill>
                  <a:schemeClr val="bg1"/>
                </a:solidFill>
              </a:rPr>
              <a:t> alle </a:t>
            </a:r>
            <a:r>
              <a:rPr lang="en-GB" dirty="0" err="1">
                <a:solidFill>
                  <a:schemeClr val="bg1"/>
                </a:solidFill>
              </a:rPr>
              <a:t>Theorie</a:t>
            </a:r>
            <a:br>
              <a:rPr lang="en-GB" dirty="0">
                <a:solidFill>
                  <a:schemeClr val="bg1"/>
                </a:solidFill>
              </a:rPr>
            </a:br>
            <a:r>
              <a:rPr lang="en-GB" dirty="0">
                <a:solidFill>
                  <a:schemeClr val="bg1"/>
                </a:solidFill>
              </a:rPr>
              <a:t>und </a:t>
            </a:r>
            <a:r>
              <a:rPr lang="en-GB" dirty="0" err="1">
                <a:solidFill>
                  <a:schemeClr val="bg1"/>
                </a:solidFill>
              </a:rPr>
              <a:t>grün</a:t>
            </a:r>
            <a:r>
              <a:rPr lang="en-GB" dirty="0">
                <a:solidFill>
                  <a:schemeClr val="bg1"/>
                </a:solidFill>
              </a:rPr>
              <a:t> des Lebens </a:t>
            </a:r>
            <a:r>
              <a:rPr lang="en-GB" dirty="0" err="1">
                <a:solidFill>
                  <a:schemeClr val="bg1"/>
                </a:solidFill>
              </a:rPr>
              <a:t>goldner</a:t>
            </a:r>
            <a:r>
              <a:rPr lang="en-GB" dirty="0">
                <a:solidFill>
                  <a:schemeClr val="bg1"/>
                </a:solidFill>
              </a:rPr>
              <a:t> Baum</a:t>
            </a:r>
          </a:p>
          <a:p>
            <a:pPr algn="ctr"/>
            <a:br>
              <a:rPr lang="ru-RU" dirty="0">
                <a:solidFill>
                  <a:schemeClr val="bg1"/>
                </a:solidFill>
              </a:rPr>
            </a:br>
            <a:r>
              <a:rPr lang="en-GB" dirty="0">
                <a:solidFill>
                  <a:schemeClr val="bg1"/>
                </a:solidFill>
              </a:rPr>
              <a:t>Johann Wolfgang von Goethe</a:t>
            </a:r>
            <a:endParaRPr lang="en-FR" dirty="0">
              <a:solidFill>
                <a:schemeClr val="bg1"/>
              </a:solidFill>
            </a:endParaRPr>
          </a:p>
        </p:txBody>
      </p:sp>
    </p:spTree>
    <p:extLst>
      <p:ext uri="{BB962C8B-B14F-4D97-AF65-F5344CB8AC3E}">
        <p14:creationId xmlns:p14="http://schemas.microsoft.com/office/powerpoint/2010/main" val="3835149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0105-D9DF-664A-A925-E25A7134857D}"/>
              </a:ext>
            </a:extLst>
          </p:cNvPr>
          <p:cNvSpPr>
            <a:spLocks noGrp="1"/>
          </p:cNvSpPr>
          <p:nvPr>
            <p:ph type="title"/>
          </p:nvPr>
        </p:nvSpPr>
        <p:spPr/>
        <p:txBody>
          <a:bodyPr/>
          <a:lstStyle/>
          <a:p>
            <a:r>
              <a:rPr lang="ru-RU" dirty="0"/>
              <a:t>План лекции</a:t>
            </a:r>
            <a:endParaRPr lang="en-FR" dirty="0"/>
          </a:p>
        </p:txBody>
      </p:sp>
      <p:sp>
        <p:nvSpPr>
          <p:cNvPr id="3" name="Content Placeholder 2">
            <a:extLst>
              <a:ext uri="{FF2B5EF4-FFF2-40B4-BE49-F238E27FC236}">
                <a16:creationId xmlns:a16="http://schemas.microsoft.com/office/drawing/2014/main" id="{BE26ADF5-3DB4-3A47-A17E-1C285E7BC398}"/>
              </a:ext>
            </a:extLst>
          </p:cNvPr>
          <p:cNvSpPr>
            <a:spLocks noGrp="1"/>
          </p:cNvSpPr>
          <p:nvPr>
            <p:ph idx="1"/>
          </p:nvPr>
        </p:nvSpPr>
        <p:spPr>
          <a:xfrm>
            <a:off x="457199" y="2209800"/>
            <a:ext cx="6964018" cy="3916363"/>
          </a:xfrm>
        </p:spPr>
        <p:txBody>
          <a:bodyPr/>
          <a:lstStyle/>
          <a:p>
            <a:r>
              <a:rPr lang="ru-RU" b="1" dirty="0">
                <a:solidFill>
                  <a:srgbClr val="0070C0"/>
                </a:solidFill>
              </a:rPr>
              <a:t>Час 1: </a:t>
            </a:r>
            <a:r>
              <a:rPr lang="en-US" b="1" dirty="0">
                <a:solidFill>
                  <a:srgbClr val="0070C0"/>
                </a:solidFill>
              </a:rPr>
              <a:t> </a:t>
            </a:r>
            <a:r>
              <a:rPr lang="ru-RU" b="1" dirty="0">
                <a:solidFill>
                  <a:srgbClr val="0070C0"/>
                </a:solidFill>
              </a:rPr>
              <a:t>Почему ВИЧ столь полиморфен внутри пациентов? Данные </a:t>
            </a:r>
            <a:r>
              <a:rPr lang="ru-RU" b="1" dirty="0" err="1">
                <a:solidFill>
                  <a:srgbClr val="0070C0"/>
                </a:solidFill>
              </a:rPr>
              <a:t>секвенирования</a:t>
            </a:r>
            <a:r>
              <a:rPr lang="ru-RU" b="1" dirty="0">
                <a:solidFill>
                  <a:srgbClr val="0070C0"/>
                </a:solidFill>
              </a:rPr>
              <a:t> и </a:t>
            </a:r>
            <a:r>
              <a:rPr lang="en-US" b="1" dirty="0">
                <a:solidFill>
                  <a:srgbClr val="0070C0"/>
                </a:solidFill>
              </a:rPr>
              <a:t>1</a:t>
            </a:r>
            <a:r>
              <a:rPr lang="ru-RU" b="1" dirty="0">
                <a:solidFill>
                  <a:srgbClr val="0070C0"/>
                </a:solidFill>
              </a:rPr>
              <a:t> </a:t>
            </a:r>
            <a:r>
              <a:rPr lang="ru-RU" b="1" dirty="0" err="1">
                <a:solidFill>
                  <a:srgbClr val="0070C0"/>
                </a:solidFill>
              </a:rPr>
              <a:t>локусная</a:t>
            </a:r>
            <a:r>
              <a:rPr lang="ru-RU" b="1" dirty="0">
                <a:solidFill>
                  <a:srgbClr val="0070C0"/>
                </a:solidFill>
              </a:rPr>
              <a:t> модель. Стохастическая передача вируса, </a:t>
            </a:r>
          </a:p>
          <a:p>
            <a:r>
              <a:rPr lang="ru-RU" b="1" dirty="0">
                <a:solidFill>
                  <a:srgbClr val="0070C0"/>
                </a:solidFill>
              </a:rPr>
              <a:t>Час 2:</a:t>
            </a:r>
            <a:r>
              <a:rPr lang="en-US" b="1" dirty="0">
                <a:solidFill>
                  <a:srgbClr val="0070C0"/>
                </a:solidFill>
              </a:rPr>
              <a:t> </a:t>
            </a:r>
            <a:r>
              <a:rPr lang="ru-RU" b="1" dirty="0">
                <a:solidFill>
                  <a:srgbClr val="0070C0"/>
                </a:solidFill>
              </a:rPr>
              <a:t>Ко-инфекция</a:t>
            </a:r>
            <a:r>
              <a:rPr lang="en-US" b="1" dirty="0">
                <a:solidFill>
                  <a:srgbClr val="0070C0"/>
                </a:solidFill>
              </a:rPr>
              <a:t>, </a:t>
            </a:r>
            <a:r>
              <a:rPr lang="ru-RU" b="1" dirty="0">
                <a:solidFill>
                  <a:srgbClr val="0070C0"/>
                </a:solidFill>
              </a:rPr>
              <a:t>иммунный отклик, и </a:t>
            </a:r>
            <a:r>
              <a:rPr lang="ru-RU" b="1" dirty="0" err="1">
                <a:solidFill>
                  <a:srgbClr val="0070C0"/>
                </a:solidFill>
              </a:rPr>
              <a:t>эпистаз</a:t>
            </a:r>
            <a:r>
              <a:rPr lang="ru-RU" b="1" dirty="0">
                <a:solidFill>
                  <a:srgbClr val="0070C0"/>
                </a:solidFill>
              </a:rPr>
              <a:t>. </a:t>
            </a:r>
          </a:p>
          <a:p>
            <a:endParaRPr lang="ru-RU" dirty="0"/>
          </a:p>
          <a:p>
            <a:pPr lvl="1"/>
            <a:endParaRPr lang="ru-RU" dirty="0"/>
          </a:p>
          <a:p>
            <a:pPr lvl="1"/>
            <a:endParaRPr lang="ru-RU" dirty="0"/>
          </a:p>
          <a:p>
            <a:pPr lvl="1"/>
            <a:endParaRPr lang="en-FR" dirty="0"/>
          </a:p>
        </p:txBody>
      </p:sp>
    </p:spTree>
    <p:extLst>
      <p:ext uri="{BB962C8B-B14F-4D97-AF65-F5344CB8AC3E}">
        <p14:creationId xmlns:p14="http://schemas.microsoft.com/office/powerpoint/2010/main" val="1539651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425" y="450147"/>
            <a:ext cx="6000750" cy="1057672"/>
          </a:xfrm>
        </p:spPr>
        <p:txBody>
          <a:bodyPr/>
          <a:lstStyle/>
          <a:p>
            <a:r>
              <a:rPr lang="ru-RU" sz="3000" dirty="0"/>
              <a:t>Моделирование эволюции популяций</a:t>
            </a:r>
            <a:endParaRPr lang="en-US" sz="3000" dirty="0"/>
          </a:p>
        </p:txBody>
      </p:sp>
      <p:sp>
        <p:nvSpPr>
          <p:cNvPr id="3" name="Content Placeholder 2"/>
          <p:cNvSpPr>
            <a:spLocks noGrp="1"/>
          </p:cNvSpPr>
          <p:nvPr>
            <p:ph idx="1"/>
          </p:nvPr>
        </p:nvSpPr>
        <p:spPr>
          <a:xfrm>
            <a:off x="860425" y="1749122"/>
            <a:ext cx="6000750" cy="1327150"/>
          </a:xfrm>
        </p:spPr>
        <p:txBody>
          <a:bodyPr>
            <a:normAutofit/>
          </a:bodyPr>
          <a:lstStyle/>
          <a:p>
            <a:pPr>
              <a:lnSpc>
                <a:spcPct val="50000"/>
              </a:lnSpc>
            </a:pPr>
            <a:r>
              <a:rPr lang="ru-RU" sz="1600" dirty="0"/>
              <a:t>Предсказать динамику эволюции популяции геномов</a:t>
            </a:r>
          </a:p>
          <a:p>
            <a:pPr>
              <a:lnSpc>
                <a:spcPct val="50000"/>
              </a:lnSpc>
            </a:pPr>
            <a:r>
              <a:rPr lang="ru-RU" sz="1600" dirty="0"/>
              <a:t>Определить главные факторы</a:t>
            </a:r>
          </a:p>
          <a:p>
            <a:pPr>
              <a:lnSpc>
                <a:spcPct val="50000"/>
              </a:lnSpc>
            </a:pPr>
            <a:r>
              <a:rPr lang="ru-RU" sz="1600" dirty="0"/>
              <a:t>Сравнить с экспериментом (образцы ДНК)</a:t>
            </a:r>
            <a:endParaRPr lang="en-US" sz="1600" dirty="0"/>
          </a:p>
        </p:txBody>
      </p:sp>
      <p:sp>
        <p:nvSpPr>
          <p:cNvPr id="4" name="Rectangle 3"/>
          <p:cNvSpPr/>
          <p:nvPr/>
        </p:nvSpPr>
        <p:spPr>
          <a:xfrm>
            <a:off x="1246190" y="3795413"/>
            <a:ext cx="717550" cy="60325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ru-RU" sz="1050" b="1" dirty="0"/>
              <a:t>Литература</a:t>
            </a:r>
            <a:endParaRPr lang="en-US" sz="1050" b="1" dirty="0"/>
          </a:p>
        </p:txBody>
      </p:sp>
      <p:sp>
        <p:nvSpPr>
          <p:cNvPr id="5" name="Rectangle 4"/>
          <p:cNvSpPr/>
          <p:nvPr/>
        </p:nvSpPr>
        <p:spPr>
          <a:xfrm>
            <a:off x="2382204" y="3788107"/>
            <a:ext cx="717550"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b="1" dirty="0">
                <a:solidFill>
                  <a:schemeClr val="bg1"/>
                </a:solidFill>
              </a:rPr>
              <a:t>Факторы</a:t>
            </a:r>
            <a:endParaRPr lang="en-US" sz="1200" b="1" dirty="0">
              <a:solidFill>
                <a:schemeClr val="bg1"/>
              </a:solidFill>
            </a:endParaRPr>
          </a:p>
        </p:txBody>
      </p:sp>
      <p:sp>
        <p:nvSpPr>
          <p:cNvPr id="6" name="Rectangle 5"/>
          <p:cNvSpPr/>
          <p:nvPr/>
        </p:nvSpPr>
        <p:spPr>
          <a:xfrm>
            <a:off x="3386458" y="3795413"/>
            <a:ext cx="717550" cy="60325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ru-RU" sz="1050" b="1" dirty="0"/>
              <a:t>Приближения</a:t>
            </a:r>
            <a:endParaRPr lang="en-US" sz="1050" b="1" dirty="0"/>
          </a:p>
        </p:txBody>
      </p:sp>
      <p:sp>
        <p:nvSpPr>
          <p:cNvPr id="7" name="Rectangle 6"/>
          <p:cNvSpPr/>
          <p:nvPr/>
        </p:nvSpPr>
        <p:spPr>
          <a:xfrm>
            <a:off x="4365311" y="3790012"/>
            <a:ext cx="717550" cy="6032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ru-RU" sz="1100" b="1" dirty="0">
                <a:solidFill>
                  <a:schemeClr val="bg1"/>
                </a:solidFill>
              </a:rPr>
              <a:t>Уравнения</a:t>
            </a:r>
            <a:endParaRPr lang="en-US" sz="1100" b="1" dirty="0">
              <a:solidFill>
                <a:schemeClr val="bg1"/>
              </a:solidFill>
            </a:endParaRPr>
          </a:p>
        </p:txBody>
      </p:sp>
      <p:sp>
        <p:nvSpPr>
          <p:cNvPr id="8" name="Rectangle 7"/>
          <p:cNvSpPr/>
          <p:nvPr/>
        </p:nvSpPr>
        <p:spPr>
          <a:xfrm>
            <a:off x="5356863" y="3791918"/>
            <a:ext cx="980121" cy="60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ru-RU" sz="1200" b="1" dirty="0">
                <a:solidFill>
                  <a:schemeClr val="bg1"/>
                </a:solidFill>
              </a:rPr>
              <a:t>Решение</a:t>
            </a:r>
            <a:endParaRPr lang="en-US" sz="1200" b="1" dirty="0">
              <a:solidFill>
                <a:schemeClr val="bg1"/>
              </a:solidFill>
            </a:endParaRPr>
          </a:p>
        </p:txBody>
      </p:sp>
      <p:sp>
        <p:nvSpPr>
          <p:cNvPr id="9" name="Rectangle 8"/>
          <p:cNvSpPr/>
          <p:nvPr/>
        </p:nvSpPr>
        <p:spPr>
          <a:xfrm>
            <a:off x="6610667" y="3782400"/>
            <a:ext cx="1183958" cy="60325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ru-RU" sz="1100" b="1" dirty="0"/>
              <a:t>Устойчивость</a:t>
            </a:r>
            <a:endParaRPr lang="en-US" sz="1100" b="1" dirty="0"/>
          </a:p>
        </p:txBody>
      </p:sp>
      <p:sp>
        <p:nvSpPr>
          <p:cNvPr id="10" name="Rectangle 9"/>
          <p:cNvSpPr/>
          <p:nvPr/>
        </p:nvSpPr>
        <p:spPr>
          <a:xfrm>
            <a:off x="6074414" y="4814271"/>
            <a:ext cx="991552" cy="6032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ru-RU" sz="1200" b="1" dirty="0">
                <a:solidFill>
                  <a:schemeClr val="bg1"/>
                </a:solidFill>
              </a:rPr>
              <a:t>Данные</a:t>
            </a:r>
            <a:endParaRPr lang="en-US" sz="1200" b="1" dirty="0">
              <a:solidFill>
                <a:schemeClr val="bg1"/>
              </a:solidFill>
            </a:endParaRPr>
          </a:p>
        </p:txBody>
      </p:sp>
      <p:cxnSp>
        <p:nvCxnSpPr>
          <p:cNvPr id="12" name="Straight Arrow Connector 11"/>
          <p:cNvCxnSpPr>
            <a:cxnSpLocks/>
          </p:cNvCxnSpPr>
          <p:nvPr/>
        </p:nvCxnSpPr>
        <p:spPr>
          <a:xfrm flipV="1">
            <a:off x="1963740" y="4088778"/>
            <a:ext cx="411161" cy="2859"/>
          </a:xfrm>
          <a:prstGeom prst="straightConnector1">
            <a:avLst/>
          </a:prstGeom>
          <a:ln w="22225">
            <a:solidFill>
              <a:srgbClr val="002060"/>
            </a:solidFill>
            <a:tailEnd type="arrow"/>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117851" y="4088778"/>
            <a:ext cx="260351" cy="0"/>
          </a:xfrm>
          <a:prstGeom prst="straightConnector1">
            <a:avLst/>
          </a:prstGeom>
          <a:ln w="22225">
            <a:solidFill>
              <a:srgbClr val="002060"/>
            </a:solidFill>
            <a:tailEnd type="arrow"/>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102102" y="4088778"/>
            <a:ext cx="260351" cy="0"/>
          </a:xfrm>
          <a:prstGeom prst="straightConnector1">
            <a:avLst/>
          </a:prstGeom>
          <a:ln w="22225">
            <a:solidFill>
              <a:srgbClr val="002060"/>
            </a:solidFill>
            <a:tailEnd type="arrow"/>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356350" y="4088778"/>
            <a:ext cx="260351" cy="0"/>
          </a:xfrm>
          <a:prstGeom prst="straightConnector1">
            <a:avLst/>
          </a:prstGeom>
          <a:ln w="22225">
            <a:solidFill>
              <a:srgbClr val="002060"/>
            </a:solidFill>
            <a:tailEnd type="arrow"/>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092701" y="4088778"/>
            <a:ext cx="260351" cy="0"/>
          </a:xfrm>
          <a:prstGeom prst="straightConnector1">
            <a:avLst/>
          </a:prstGeom>
          <a:ln w="22225">
            <a:solidFill>
              <a:srgbClr val="002060"/>
            </a:solidFill>
            <a:tailEnd type="arrow"/>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910389" y="4392308"/>
            <a:ext cx="0" cy="396557"/>
          </a:xfrm>
          <a:prstGeom prst="straightConnector1">
            <a:avLst/>
          </a:prstGeom>
          <a:ln w="22225">
            <a:solidFill>
              <a:srgbClr val="002060"/>
            </a:solidFill>
            <a:tailEnd type="arrow"/>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33803" y="4392311"/>
            <a:ext cx="0" cy="717235"/>
          </a:xfrm>
          <a:prstGeom prst="straightConnector1">
            <a:avLst/>
          </a:prstGeom>
          <a:ln w="22225">
            <a:solidFill>
              <a:srgbClr val="002060"/>
            </a:solidFill>
            <a:prstDash val="sysDash"/>
            <a:tailEnd type="arrow"/>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a:stCxn id="10" idx="1"/>
          </p:cNvCxnSpPr>
          <p:nvPr/>
        </p:nvCxnSpPr>
        <p:spPr>
          <a:xfrm flipH="1" flipV="1">
            <a:off x="3733804" y="5109546"/>
            <a:ext cx="2340610" cy="6350"/>
          </a:xfrm>
          <a:prstGeom prst="line">
            <a:avLst/>
          </a:prstGeom>
          <a:ln w="22225">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3738883" y="3523631"/>
            <a:ext cx="1271" cy="265429"/>
          </a:xfrm>
          <a:prstGeom prst="straightConnector1">
            <a:avLst/>
          </a:prstGeom>
          <a:ln w="22225">
            <a:solidFill>
              <a:srgbClr val="002060"/>
            </a:solidFill>
            <a:prstDash val="sysDash"/>
            <a:tailEnd type="arrow"/>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cxnSpLocks/>
          </p:cNvCxnSpPr>
          <p:nvPr/>
        </p:nvCxnSpPr>
        <p:spPr>
          <a:xfrm flipH="1">
            <a:off x="2727331" y="3516964"/>
            <a:ext cx="4179884" cy="6667"/>
          </a:xfrm>
          <a:prstGeom prst="line">
            <a:avLst/>
          </a:prstGeom>
          <a:ln w="22225">
            <a:solidFill>
              <a:srgbClr val="002060"/>
            </a:solidFill>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6907215" y="3509342"/>
            <a:ext cx="0" cy="273058"/>
          </a:xfrm>
          <a:prstGeom prst="line">
            <a:avLst/>
          </a:prstGeom>
          <a:ln>
            <a:solidFill>
              <a:srgbClr val="002060"/>
            </a:solidFill>
            <a:prstDash val="sysDash"/>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065964" y="5109545"/>
            <a:ext cx="260351" cy="0"/>
          </a:xfrm>
          <a:prstGeom prst="straightConnector1">
            <a:avLst/>
          </a:prstGeom>
          <a:ln w="22225">
            <a:solidFill>
              <a:srgbClr val="002060"/>
            </a:solidFill>
            <a:tailEnd type="arrow"/>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2374902" y="4792050"/>
            <a:ext cx="717550" cy="60325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ru-RU" sz="1200" b="1" dirty="0"/>
              <a:t>Вопросы</a:t>
            </a:r>
            <a:endParaRPr lang="en-US" sz="1200" b="1" dirty="0"/>
          </a:p>
        </p:txBody>
      </p:sp>
      <p:cxnSp>
        <p:nvCxnSpPr>
          <p:cNvPr id="56" name="Straight Arrow Connector 55"/>
          <p:cNvCxnSpPr/>
          <p:nvPr/>
        </p:nvCxnSpPr>
        <p:spPr>
          <a:xfrm flipV="1">
            <a:off x="2727330" y="4396754"/>
            <a:ext cx="0" cy="385290"/>
          </a:xfrm>
          <a:prstGeom prst="straightConnector1">
            <a:avLst/>
          </a:prstGeom>
          <a:ln w="22225">
            <a:solidFill>
              <a:srgbClr val="002060"/>
            </a:solidFill>
            <a:tailEnd type="arrow"/>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326315" y="4976362"/>
            <a:ext cx="497252" cy="230832"/>
          </a:xfrm>
          <a:prstGeom prst="rect">
            <a:avLst/>
          </a:prstGeom>
          <a:solidFill>
            <a:schemeClr val="bg1"/>
          </a:solidFill>
        </p:spPr>
        <p:txBody>
          <a:bodyPr wrap="none" rtlCol="0">
            <a:spAutoFit/>
          </a:bodyPr>
          <a:lstStyle/>
          <a:p>
            <a:r>
              <a:rPr lang="ru-RU" sz="900" b="1" dirty="0">
                <a:solidFill>
                  <a:schemeClr val="bg1"/>
                </a:solidFill>
                <a:highlight>
                  <a:srgbClr val="000080"/>
                </a:highlight>
              </a:rPr>
              <a:t>СТОП</a:t>
            </a:r>
            <a:endParaRPr lang="en-US" sz="900" b="1" dirty="0">
              <a:solidFill>
                <a:schemeClr val="bg1"/>
              </a:solidFill>
              <a:highlight>
                <a:srgbClr val="000080"/>
              </a:highlight>
            </a:endParaRPr>
          </a:p>
        </p:txBody>
      </p:sp>
      <p:cxnSp>
        <p:nvCxnSpPr>
          <p:cNvPr id="27" name="Straight Arrow Connector 26">
            <a:extLst>
              <a:ext uri="{FF2B5EF4-FFF2-40B4-BE49-F238E27FC236}">
                <a16:creationId xmlns:a16="http://schemas.microsoft.com/office/drawing/2014/main" id="{78A53956-1028-6C47-9255-4D664FB4FC46}"/>
              </a:ext>
            </a:extLst>
          </p:cNvPr>
          <p:cNvCxnSpPr/>
          <p:nvPr/>
        </p:nvCxnSpPr>
        <p:spPr>
          <a:xfrm flipH="1">
            <a:off x="2737807" y="3533637"/>
            <a:ext cx="1271" cy="265429"/>
          </a:xfrm>
          <a:prstGeom prst="straightConnector1">
            <a:avLst/>
          </a:prstGeom>
          <a:ln w="22225">
            <a:solidFill>
              <a:srgbClr val="002060"/>
            </a:solidFill>
            <a:prstDash val="sysDash"/>
            <a:tailEnd type="arrow"/>
          </a:ln>
          <a:effectLst>
            <a:innerShdw blurRad="63500" dist="50800" dir="13500000">
              <a:prstClr val="black">
                <a:alpha val="50000"/>
              </a:prstClr>
            </a:inn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0157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A1AE-E1C9-C843-B5A8-82C8A69D8E11}"/>
              </a:ext>
            </a:extLst>
          </p:cNvPr>
          <p:cNvSpPr>
            <a:spLocks noGrp="1"/>
          </p:cNvSpPr>
          <p:nvPr>
            <p:ph type="title"/>
          </p:nvPr>
        </p:nvSpPr>
        <p:spPr/>
        <p:txBody>
          <a:bodyPr/>
          <a:lstStyle/>
          <a:p>
            <a:r>
              <a:rPr lang="ru-RU" dirty="0"/>
              <a:t>Откуда высокая </a:t>
            </a:r>
            <a:r>
              <a:rPr lang="ru-RU" dirty="0" err="1"/>
              <a:t>гетерозиготность</a:t>
            </a:r>
            <a:r>
              <a:rPr lang="ru-RU" dirty="0"/>
              <a:t> ВИЧ</a:t>
            </a:r>
            <a:endParaRPr lang="en-FR" dirty="0"/>
          </a:p>
        </p:txBody>
      </p:sp>
      <p:pic>
        <p:nvPicPr>
          <p:cNvPr id="11" name="Picture 10">
            <a:extLst>
              <a:ext uri="{FF2B5EF4-FFF2-40B4-BE49-F238E27FC236}">
                <a16:creationId xmlns:a16="http://schemas.microsoft.com/office/drawing/2014/main" id="{A51CC3FB-EB76-0A48-BC93-193AFC7E6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059" y="2061602"/>
            <a:ext cx="6527882" cy="2150179"/>
          </a:xfrm>
          <a:prstGeom prst="rect">
            <a:avLst/>
          </a:prstGeom>
        </p:spPr>
      </p:pic>
      <p:pic>
        <p:nvPicPr>
          <p:cNvPr id="13" name="Picture 12">
            <a:extLst>
              <a:ext uri="{FF2B5EF4-FFF2-40B4-BE49-F238E27FC236}">
                <a16:creationId xmlns:a16="http://schemas.microsoft.com/office/drawing/2014/main" id="{B1CA4516-2C16-C642-BDBC-F0DB291D3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3214" y="4880263"/>
            <a:ext cx="4686300" cy="838200"/>
          </a:xfrm>
          <a:prstGeom prst="rect">
            <a:avLst/>
          </a:prstGeom>
        </p:spPr>
      </p:pic>
      <p:sp>
        <p:nvSpPr>
          <p:cNvPr id="14" name="TextBox 13">
            <a:extLst>
              <a:ext uri="{FF2B5EF4-FFF2-40B4-BE49-F238E27FC236}">
                <a16:creationId xmlns:a16="http://schemas.microsoft.com/office/drawing/2014/main" id="{CBC16736-E148-D741-B0F2-A60AEB5CC114}"/>
              </a:ext>
            </a:extLst>
          </p:cNvPr>
          <p:cNvSpPr txBox="1"/>
          <p:nvPr/>
        </p:nvSpPr>
        <p:spPr>
          <a:xfrm>
            <a:off x="457199" y="5114697"/>
            <a:ext cx="1160895" cy="369332"/>
          </a:xfrm>
          <a:prstGeom prst="rect">
            <a:avLst/>
          </a:prstGeom>
          <a:noFill/>
        </p:spPr>
        <p:txBody>
          <a:bodyPr wrap="none" rtlCol="0">
            <a:spAutoFit/>
          </a:bodyPr>
          <a:lstStyle/>
          <a:p>
            <a:r>
              <a:rPr lang="ru-RU" dirty="0"/>
              <a:t>Данные:</a:t>
            </a:r>
            <a:endParaRPr lang="en-FR" dirty="0"/>
          </a:p>
        </p:txBody>
      </p:sp>
      <p:sp>
        <p:nvSpPr>
          <p:cNvPr id="15" name="TextBox 14">
            <a:extLst>
              <a:ext uri="{FF2B5EF4-FFF2-40B4-BE49-F238E27FC236}">
                <a16:creationId xmlns:a16="http://schemas.microsoft.com/office/drawing/2014/main" id="{1DD18C85-ABD6-D64C-954A-FAC400B3427E}"/>
              </a:ext>
            </a:extLst>
          </p:cNvPr>
          <p:cNvSpPr txBox="1"/>
          <p:nvPr/>
        </p:nvSpPr>
        <p:spPr>
          <a:xfrm>
            <a:off x="457198" y="3185181"/>
            <a:ext cx="1138453" cy="369332"/>
          </a:xfrm>
          <a:prstGeom prst="rect">
            <a:avLst/>
          </a:prstGeom>
          <a:noFill/>
        </p:spPr>
        <p:txBody>
          <a:bodyPr wrap="none" rtlCol="0">
            <a:spAutoFit/>
          </a:bodyPr>
          <a:lstStyle/>
          <a:p>
            <a:r>
              <a:rPr lang="ru-RU" dirty="0"/>
              <a:t>Модель:</a:t>
            </a:r>
            <a:endParaRPr lang="en-FR" dirty="0"/>
          </a:p>
        </p:txBody>
      </p:sp>
    </p:spTree>
    <p:extLst>
      <p:ext uri="{BB962C8B-B14F-4D97-AF65-F5344CB8AC3E}">
        <p14:creationId xmlns:p14="http://schemas.microsoft.com/office/powerpoint/2010/main" val="3659041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6" y="492370"/>
            <a:ext cx="6508377" cy="1143000"/>
          </a:xfrm>
        </p:spPr>
        <p:txBody>
          <a:bodyPr/>
          <a:lstStyle/>
          <a:p>
            <a:r>
              <a:rPr lang="en-US" dirty="0"/>
              <a:t>HIV  dynamics</a:t>
            </a:r>
          </a:p>
        </p:txBody>
      </p:sp>
      <p:pic>
        <p:nvPicPr>
          <p:cNvPr id="9" name="Picture 8" descr="640px-Hiv-timecourse_copy.sv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27163" y="990601"/>
            <a:ext cx="4140477" cy="6858000"/>
          </a:xfrm>
          <a:prstGeom prst="rect">
            <a:avLst/>
          </a:prstGeom>
        </p:spPr>
      </p:pic>
      <p:sp>
        <p:nvSpPr>
          <p:cNvPr id="3" name="Rectangle 2">
            <a:extLst>
              <a:ext uri="{FF2B5EF4-FFF2-40B4-BE49-F238E27FC236}">
                <a16:creationId xmlns:a16="http://schemas.microsoft.com/office/drawing/2014/main" id="{28D14F5B-23CA-E748-BDFC-8A5BCE83D8AE}"/>
              </a:ext>
            </a:extLst>
          </p:cNvPr>
          <p:cNvSpPr/>
          <p:nvPr/>
        </p:nvSpPr>
        <p:spPr>
          <a:xfrm>
            <a:off x="3141786" y="2349362"/>
            <a:ext cx="2766646" cy="3610708"/>
          </a:xfrm>
          <a:prstGeom prst="rect">
            <a:avLst/>
          </a:prstGeom>
          <a:solidFill>
            <a:srgbClr val="FFC000">
              <a:alpha val="2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4" name="TextBox 3">
            <a:extLst>
              <a:ext uri="{FF2B5EF4-FFF2-40B4-BE49-F238E27FC236}">
                <a16:creationId xmlns:a16="http://schemas.microsoft.com/office/drawing/2014/main" id="{1640DA3C-B5B5-014D-90F8-AC6877294EC7}"/>
              </a:ext>
            </a:extLst>
          </p:cNvPr>
          <p:cNvSpPr txBox="1"/>
          <p:nvPr/>
        </p:nvSpPr>
        <p:spPr>
          <a:xfrm>
            <a:off x="3085125" y="2045285"/>
            <a:ext cx="2669320" cy="276999"/>
          </a:xfrm>
          <a:prstGeom prst="rect">
            <a:avLst/>
          </a:prstGeom>
          <a:noFill/>
        </p:spPr>
        <p:txBody>
          <a:bodyPr wrap="none" rtlCol="0">
            <a:spAutoFit/>
          </a:bodyPr>
          <a:lstStyle/>
          <a:p>
            <a:r>
              <a:rPr lang="ru-RU" sz="1200" dirty="0" err="1"/>
              <a:t>Квази</a:t>
            </a:r>
            <a:r>
              <a:rPr lang="ru-RU" sz="1200" dirty="0"/>
              <a:t> стационарное состояние</a:t>
            </a:r>
            <a:endParaRPr lang="en-FR" sz="1200" dirty="0"/>
          </a:p>
        </p:txBody>
      </p:sp>
    </p:spTree>
    <p:extLst>
      <p:ext uri="{BB962C8B-B14F-4D97-AF65-F5344CB8AC3E}">
        <p14:creationId xmlns:p14="http://schemas.microsoft.com/office/powerpoint/2010/main" val="3567062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BFA1A-528D-D64D-A78F-72B9A7D354DA}"/>
              </a:ext>
            </a:extLst>
          </p:cNvPr>
          <p:cNvSpPr>
            <a:spLocks noGrp="1"/>
          </p:cNvSpPr>
          <p:nvPr>
            <p:ph type="title"/>
          </p:nvPr>
        </p:nvSpPr>
        <p:spPr/>
        <p:txBody>
          <a:bodyPr/>
          <a:lstStyle/>
          <a:p>
            <a:r>
              <a:rPr lang="ru-RU" dirty="0"/>
              <a:t>Быстрая  ротация вируса</a:t>
            </a:r>
            <a:endParaRPr lang="en-FR" dirty="0"/>
          </a:p>
        </p:txBody>
      </p:sp>
      <p:sp>
        <p:nvSpPr>
          <p:cNvPr id="5" name="TextBox 4">
            <a:extLst>
              <a:ext uri="{FF2B5EF4-FFF2-40B4-BE49-F238E27FC236}">
                <a16:creationId xmlns:a16="http://schemas.microsoft.com/office/drawing/2014/main" id="{BB23ECB6-B89F-3042-BB0D-1DD3CE6386B1}"/>
              </a:ext>
            </a:extLst>
          </p:cNvPr>
          <p:cNvSpPr txBox="1"/>
          <p:nvPr/>
        </p:nvSpPr>
        <p:spPr>
          <a:xfrm>
            <a:off x="365761" y="2310938"/>
            <a:ext cx="5315879" cy="369332"/>
          </a:xfrm>
          <a:prstGeom prst="rect">
            <a:avLst/>
          </a:prstGeom>
          <a:noFill/>
        </p:spPr>
        <p:txBody>
          <a:bodyPr wrap="none" rtlCol="0">
            <a:spAutoFit/>
          </a:bodyPr>
          <a:lstStyle/>
          <a:p>
            <a:r>
              <a:rPr lang="ru-RU" dirty="0">
                <a:solidFill>
                  <a:srgbClr val="FF0000"/>
                </a:solidFill>
              </a:rPr>
              <a:t>зараженная клетка живет 1 день</a:t>
            </a:r>
            <a:r>
              <a:rPr lang="en-US" dirty="0">
                <a:solidFill>
                  <a:srgbClr val="FF0000"/>
                </a:solidFill>
              </a:rPr>
              <a:t> </a:t>
            </a:r>
            <a:r>
              <a:rPr lang="en-US" sz="1400" dirty="0"/>
              <a:t>(Ho et all 1995)</a:t>
            </a:r>
            <a:endParaRPr lang="en-FR" dirty="0"/>
          </a:p>
        </p:txBody>
      </p:sp>
      <p:sp>
        <p:nvSpPr>
          <p:cNvPr id="6" name="TextBox 5">
            <a:extLst>
              <a:ext uri="{FF2B5EF4-FFF2-40B4-BE49-F238E27FC236}">
                <a16:creationId xmlns:a16="http://schemas.microsoft.com/office/drawing/2014/main" id="{CD5549A2-9640-D04C-8A58-B088A6A61487}"/>
              </a:ext>
            </a:extLst>
          </p:cNvPr>
          <p:cNvSpPr txBox="1"/>
          <p:nvPr/>
        </p:nvSpPr>
        <p:spPr>
          <a:xfrm>
            <a:off x="4750665" y="6188482"/>
            <a:ext cx="3031599" cy="261610"/>
          </a:xfrm>
          <a:prstGeom prst="rect">
            <a:avLst/>
          </a:prstGeom>
          <a:noFill/>
        </p:spPr>
        <p:txBody>
          <a:bodyPr wrap="none" rtlCol="0">
            <a:spAutoFit/>
          </a:bodyPr>
          <a:lstStyle/>
          <a:p>
            <a:r>
              <a:rPr lang="en-GB" sz="1100" dirty="0"/>
              <a:t>Bonhoeffer, May, Shaw, and Nowak, 1997</a:t>
            </a:r>
            <a:endParaRPr lang="en-FR" sz="1100" dirty="0"/>
          </a:p>
        </p:txBody>
      </p:sp>
      <p:pic>
        <p:nvPicPr>
          <p:cNvPr id="10" name="Picture 9">
            <a:extLst>
              <a:ext uri="{FF2B5EF4-FFF2-40B4-BE49-F238E27FC236}">
                <a16:creationId xmlns:a16="http://schemas.microsoft.com/office/drawing/2014/main" id="{E8D9284E-07ED-624D-91D2-A97F42822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665" y="2592986"/>
            <a:ext cx="2693053" cy="3575058"/>
          </a:xfrm>
          <a:prstGeom prst="rect">
            <a:avLst/>
          </a:prstGeom>
        </p:spPr>
      </p:pic>
      <p:pic>
        <p:nvPicPr>
          <p:cNvPr id="14" name="Picture 13">
            <a:extLst>
              <a:ext uri="{FF2B5EF4-FFF2-40B4-BE49-F238E27FC236}">
                <a16:creationId xmlns:a16="http://schemas.microsoft.com/office/drawing/2014/main" id="{5344E703-D66A-D742-8E2E-0DC820E09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68" y="3120550"/>
            <a:ext cx="2871355" cy="2114361"/>
          </a:xfrm>
          <a:prstGeom prst="rect">
            <a:avLst/>
          </a:prstGeom>
        </p:spPr>
      </p:pic>
    </p:spTree>
    <p:extLst>
      <p:ext uri="{BB962C8B-B14F-4D97-AF65-F5344CB8AC3E}">
        <p14:creationId xmlns:p14="http://schemas.microsoft.com/office/powerpoint/2010/main" val="1962211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A1AE-E1C9-C843-B5A8-82C8A69D8E11}"/>
              </a:ext>
            </a:extLst>
          </p:cNvPr>
          <p:cNvSpPr>
            <a:spLocks noGrp="1"/>
          </p:cNvSpPr>
          <p:nvPr>
            <p:ph type="title"/>
          </p:nvPr>
        </p:nvSpPr>
        <p:spPr>
          <a:xfrm>
            <a:off x="152580" y="243363"/>
            <a:ext cx="6812995" cy="1143000"/>
          </a:xfrm>
        </p:spPr>
        <p:txBody>
          <a:bodyPr/>
          <a:lstStyle/>
          <a:p>
            <a:r>
              <a:rPr lang="ru-RU" dirty="0" err="1"/>
              <a:t>Гетерозиготность</a:t>
            </a:r>
            <a:r>
              <a:rPr lang="ru-RU" dirty="0"/>
              <a:t> ВИЧ внутри и между пациентами</a:t>
            </a:r>
            <a:endParaRPr lang="en-FR" dirty="0"/>
          </a:p>
        </p:txBody>
      </p:sp>
      <p:sp>
        <p:nvSpPr>
          <p:cNvPr id="9" name="TextBox 8">
            <a:extLst>
              <a:ext uri="{FF2B5EF4-FFF2-40B4-BE49-F238E27FC236}">
                <a16:creationId xmlns:a16="http://schemas.microsoft.com/office/drawing/2014/main" id="{185A70AF-F2A2-5C48-A93C-9B8541BBE1ED}"/>
              </a:ext>
            </a:extLst>
          </p:cNvPr>
          <p:cNvSpPr txBox="1"/>
          <p:nvPr/>
        </p:nvSpPr>
        <p:spPr>
          <a:xfrm>
            <a:off x="6398191" y="2191255"/>
            <a:ext cx="1260764" cy="369332"/>
          </a:xfrm>
          <a:prstGeom prst="rect">
            <a:avLst/>
          </a:prstGeom>
          <a:noFill/>
        </p:spPr>
        <p:txBody>
          <a:bodyPr wrap="square" rtlCol="0">
            <a:spAutoFit/>
          </a:bodyPr>
          <a:lstStyle/>
          <a:p>
            <a:r>
              <a:rPr lang="ru-RU" dirty="0"/>
              <a:t>Т</a:t>
            </a:r>
            <a:r>
              <a:rPr lang="en-US" dirty="0"/>
              <a:t> = 2 f(1-f)</a:t>
            </a:r>
            <a:endParaRPr lang="en-FR" dirty="0"/>
          </a:p>
        </p:txBody>
      </p:sp>
      <p:pic>
        <p:nvPicPr>
          <p:cNvPr id="13" name="Content Placeholder 12">
            <a:extLst>
              <a:ext uri="{FF2B5EF4-FFF2-40B4-BE49-F238E27FC236}">
                <a16:creationId xmlns:a16="http://schemas.microsoft.com/office/drawing/2014/main" id="{CB1C4434-BB17-594C-AABF-19385327B2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60824" y="2506608"/>
            <a:ext cx="3531441" cy="2956346"/>
          </a:xfrm>
        </p:spPr>
      </p:pic>
      <p:pic>
        <p:nvPicPr>
          <p:cNvPr id="6" name="Picture 5">
            <a:extLst>
              <a:ext uri="{FF2B5EF4-FFF2-40B4-BE49-F238E27FC236}">
                <a16:creationId xmlns:a16="http://schemas.microsoft.com/office/drawing/2014/main" id="{15D3AB66-2CC2-8140-9A15-C6E6B8F2A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94" y="2863988"/>
            <a:ext cx="4152949" cy="2322836"/>
          </a:xfrm>
          <a:prstGeom prst="rect">
            <a:avLst/>
          </a:prstGeom>
        </p:spPr>
      </p:pic>
      <p:sp>
        <p:nvSpPr>
          <p:cNvPr id="7" name="Oval 6">
            <a:extLst>
              <a:ext uri="{FF2B5EF4-FFF2-40B4-BE49-F238E27FC236}">
                <a16:creationId xmlns:a16="http://schemas.microsoft.com/office/drawing/2014/main" id="{CF333CAA-B751-EB45-B907-2583F761C793}"/>
              </a:ext>
            </a:extLst>
          </p:cNvPr>
          <p:cNvSpPr/>
          <p:nvPr/>
        </p:nvSpPr>
        <p:spPr>
          <a:xfrm>
            <a:off x="2155122" y="4222878"/>
            <a:ext cx="307571" cy="598516"/>
          </a:xfrm>
          <a:prstGeom prst="ellipse">
            <a:avLst/>
          </a:prstGeom>
          <a:solidFill>
            <a:schemeClr val="accent1">
              <a:alpha val="1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8" name="TextBox 7">
            <a:extLst>
              <a:ext uri="{FF2B5EF4-FFF2-40B4-BE49-F238E27FC236}">
                <a16:creationId xmlns:a16="http://schemas.microsoft.com/office/drawing/2014/main" id="{AEA0B749-5021-5C4F-8084-6777ABE2029F}"/>
              </a:ext>
            </a:extLst>
          </p:cNvPr>
          <p:cNvSpPr txBox="1"/>
          <p:nvPr/>
        </p:nvSpPr>
        <p:spPr>
          <a:xfrm>
            <a:off x="660716" y="2375921"/>
            <a:ext cx="2459328" cy="369332"/>
          </a:xfrm>
          <a:prstGeom prst="rect">
            <a:avLst/>
          </a:prstGeom>
          <a:noFill/>
        </p:spPr>
        <p:txBody>
          <a:bodyPr wrap="none" rtlCol="0">
            <a:spAutoFit/>
          </a:bodyPr>
          <a:lstStyle/>
          <a:p>
            <a:r>
              <a:rPr lang="ru-RU" dirty="0"/>
              <a:t>Позиция в протеазе</a:t>
            </a:r>
            <a:endParaRPr lang="en-FR" dirty="0"/>
          </a:p>
        </p:txBody>
      </p:sp>
      <p:sp>
        <p:nvSpPr>
          <p:cNvPr id="29" name="TextBox 28">
            <a:extLst>
              <a:ext uri="{FF2B5EF4-FFF2-40B4-BE49-F238E27FC236}">
                <a16:creationId xmlns:a16="http://schemas.microsoft.com/office/drawing/2014/main" id="{9609CED3-1E61-434E-9590-F58B42C89DAC}"/>
              </a:ext>
            </a:extLst>
          </p:cNvPr>
          <p:cNvSpPr txBox="1"/>
          <p:nvPr/>
        </p:nvSpPr>
        <p:spPr>
          <a:xfrm rot="16200000">
            <a:off x="-637540" y="3635908"/>
            <a:ext cx="1949573" cy="369332"/>
          </a:xfrm>
          <a:prstGeom prst="rect">
            <a:avLst/>
          </a:prstGeom>
          <a:noFill/>
        </p:spPr>
        <p:txBody>
          <a:bodyPr wrap="none" rtlCol="0">
            <a:spAutoFit/>
          </a:bodyPr>
          <a:lstStyle/>
          <a:p>
            <a:r>
              <a:rPr lang="ru-RU" dirty="0"/>
              <a:t>Разные </a:t>
            </a:r>
            <a:r>
              <a:rPr lang="ru-RU" dirty="0" err="1"/>
              <a:t>изоляты</a:t>
            </a:r>
            <a:endParaRPr lang="en-FR" dirty="0"/>
          </a:p>
        </p:txBody>
      </p:sp>
      <p:sp>
        <p:nvSpPr>
          <p:cNvPr id="30" name="TextBox 29">
            <a:extLst>
              <a:ext uri="{FF2B5EF4-FFF2-40B4-BE49-F238E27FC236}">
                <a16:creationId xmlns:a16="http://schemas.microsoft.com/office/drawing/2014/main" id="{9E097F61-F5F7-0141-9677-8A92CFFF4D8B}"/>
              </a:ext>
            </a:extLst>
          </p:cNvPr>
          <p:cNvSpPr txBox="1"/>
          <p:nvPr/>
        </p:nvSpPr>
        <p:spPr>
          <a:xfrm>
            <a:off x="6196162" y="5650929"/>
            <a:ext cx="1804838" cy="369332"/>
          </a:xfrm>
          <a:prstGeom prst="rect">
            <a:avLst/>
          </a:prstGeom>
          <a:noFill/>
        </p:spPr>
        <p:txBody>
          <a:bodyPr wrap="square" rtlCol="0">
            <a:spAutoFit/>
          </a:bodyPr>
          <a:lstStyle/>
          <a:p>
            <a:r>
              <a:rPr lang="ru-RU" dirty="0"/>
              <a:t>Т</a:t>
            </a:r>
            <a:r>
              <a:rPr lang="en-US" baseline="-25000" dirty="0"/>
              <a:t>12</a:t>
            </a:r>
            <a:r>
              <a:rPr lang="en-US" dirty="0"/>
              <a:t> = 2 f</a:t>
            </a:r>
            <a:r>
              <a:rPr lang="en-US" baseline="-25000" dirty="0"/>
              <a:t>1</a:t>
            </a:r>
            <a:r>
              <a:rPr lang="en-US" dirty="0"/>
              <a:t>(1-f</a:t>
            </a:r>
            <a:r>
              <a:rPr lang="en-US" baseline="-25000" dirty="0"/>
              <a:t>2</a:t>
            </a:r>
            <a:r>
              <a:rPr lang="en-US" dirty="0"/>
              <a:t>)</a:t>
            </a:r>
            <a:endParaRPr lang="en-FR" dirty="0"/>
          </a:p>
        </p:txBody>
      </p:sp>
    </p:spTree>
    <p:extLst>
      <p:ext uri="{BB962C8B-B14F-4D97-AF65-F5344CB8AC3E}">
        <p14:creationId xmlns:p14="http://schemas.microsoft.com/office/powerpoint/2010/main" val="3292059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2650</TotalTime>
  <Words>3120</Words>
  <Application>Microsoft Macintosh PowerPoint</Application>
  <PresentationFormat>On-screen Show (4:3)</PresentationFormat>
  <Paragraphs>156</Paragraphs>
  <Slides>35</Slides>
  <Notes>22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Calibri</vt:lpstr>
      <vt:lpstr>Cambria</vt:lpstr>
      <vt:lpstr>Century Gothic</vt:lpstr>
      <vt:lpstr>Helvetica</vt:lpstr>
      <vt:lpstr>Symbol</vt:lpstr>
      <vt:lpstr>Wingdings 2</vt:lpstr>
      <vt:lpstr>Plaza</vt:lpstr>
      <vt:lpstr>Законы эволюции</vt:lpstr>
      <vt:lpstr> Детерминистическая эволюция из первых принципов: 2 аллели  </vt:lpstr>
      <vt:lpstr>ВИЧ вырабатывает сопротивление анти-вирусной терапии</vt:lpstr>
      <vt:lpstr>План лекции</vt:lpstr>
      <vt:lpstr>Моделирование эволюции популяций</vt:lpstr>
      <vt:lpstr>Откуда высокая гетерозиготность ВИЧ</vt:lpstr>
      <vt:lpstr>HIV  dynamics</vt:lpstr>
      <vt:lpstr>Быстрая  ротация вируса</vt:lpstr>
      <vt:lpstr>Гетерозиготность ВИЧ внутри и между пациентами</vt:lpstr>
      <vt:lpstr>Ген. расстояния ВИЧ между пациентами в протеазе (297 nt)</vt:lpstr>
      <vt:lpstr>Ген. расстояния ВИЧ внутри пациентов</vt:lpstr>
      <vt:lpstr>Передача от пациента к пациенту</vt:lpstr>
      <vt:lpstr>Реверсия мутантов внутри пациента обьясняет высокую  гетерозиготность</vt:lpstr>
      <vt:lpstr>Почему так много полиморфных локусов?!</vt:lpstr>
      <vt:lpstr>Почему так много полиморфных локусов?!</vt:lpstr>
      <vt:lpstr>Почему так много полиморфных локусов?!</vt:lpstr>
      <vt:lpstr>Стохастическая цепь передачи (Марковская цепь) </vt:lpstr>
      <vt:lpstr>Стохастическая цепь передачи (Марковская цепь) </vt:lpstr>
      <vt:lpstr>Выводы 1</vt:lpstr>
      <vt:lpstr>Насколько хорошо  модель описывает ВИЧ?</vt:lpstr>
      <vt:lpstr> Модель 2.0: ко-инфекции</vt:lpstr>
      <vt:lpstr>Коинфекции подавляют мутантов</vt:lpstr>
      <vt:lpstr>Коинфекции подавляют мутантов</vt:lpstr>
      <vt:lpstr>Выводы 2</vt:lpstr>
      <vt:lpstr>Модель 3.0: побег от иммунного отклика</vt:lpstr>
      <vt:lpstr>Модель 2.0: побег от иммунного отклика</vt:lpstr>
      <vt:lpstr>Модель 2.0: побег от иммунного отклика</vt:lpstr>
      <vt:lpstr>Как все это наблюдается </vt:lpstr>
      <vt:lpstr>Выводы 3</vt:lpstr>
      <vt:lpstr>Модель 4.0. Эпистаз: компенсация</vt:lpstr>
      <vt:lpstr>Эпистаз: генная регуляторная сеть</vt:lpstr>
      <vt:lpstr>Побег от иммунного отклика и компенсация</vt:lpstr>
      <vt:lpstr>Проверка предказания</vt:lpstr>
      <vt:lpstr>Основные выводы</vt:lpstr>
      <vt:lpstr>Суха теория, мой милый друг, А жизни дерево златое зеленеет  </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 Rouzine</dc:creator>
  <cp:lastModifiedBy>ivan4995@gmail.com</cp:lastModifiedBy>
  <cp:revision>418</cp:revision>
  <dcterms:created xsi:type="dcterms:W3CDTF">2017-09-05T00:08:04Z</dcterms:created>
  <dcterms:modified xsi:type="dcterms:W3CDTF">2021-09-16T18:42:25Z</dcterms:modified>
</cp:coreProperties>
</file>